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91CC80F-5A10-406D-9C59-562F02ACC6CA}" type="slidenum">
              <a:rPr lang="en-US"/>
              <a:pPr/>
              <a:t>‹Nr.›</a:t>
            </a:fld>
            <a:endParaRPr lang="en-US"/>
          </a:p>
        </p:txBody>
      </p:sp>
    </p:spTree>
    <p:extLst>
      <p:ext uri="{BB962C8B-B14F-4D97-AF65-F5344CB8AC3E}">
        <p14:creationId xmlns:p14="http://schemas.microsoft.com/office/powerpoint/2010/main" val="25749227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FAC350-619E-4035-8598-1D076ACD62F9}" type="slidenum">
              <a:rPr lang="en-US"/>
              <a:pPr/>
              <a:t>1</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pPr lvl="0"/>
            <a:r>
              <a:rPr lang="de-DE" noProof="0" smtClean="0"/>
              <a:t>Titelmasterformat durch Klicken bearbeiten</a:t>
            </a:r>
            <a:endParaRPr lang="en-US" noProof="0" smtClean="0"/>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pPr lvl="0"/>
            <a:r>
              <a:rPr lang="de-DE" noProof="0" smtClean="0"/>
              <a:t>Formatvorlage des Untertitelmasters durch Klicken bearbeiten</a:t>
            </a:r>
            <a:endParaRPr lang="en-US" noProof="0" smtClean="0"/>
          </a:p>
        </p:txBody>
      </p:sp>
      <p:sp>
        <p:nvSpPr>
          <p:cNvPr id="3077" name="Rectangle 5"/>
          <p:cNvSpPr>
            <a:spLocks noGrp="1" noChangeArrowheads="1"/>
          </p:cNvSpPr>
          <p:nvPr>
            <p:ph type="dt" sz="half" idx="2"/>
          </p:nvPr>
        </p:nvSpPr>
        <p:spPr/>
        <p:txBody>
          <a:bodyPr/>
          <a:lstStyle>
            <a:lvl1pPr>
              <a:defRPr/>
            </a:lvl1pPr>
          </a:lstStyle>
          <a:p>
            <a:endParaRPr lang="en-US"/>
          </a:p>
        </p:txBody>
      </p:sp>
      <p:sp>
        <p:nvSpPr>
          <p:cNvPr id="3078" name="Rectangle 6"/>
          <p:cNvSpPr>
            <a:spLocks noGrp="1" noChangeArrowheads="1"/>
          </p:cNvSpPr>
          <p:nvPr>
            <p:ph type="ftr" sz="quarter" idx="3"/>
          </p:nvPr>
        </p:nvSpPr>
        <p:spPr/>
        <p:txBody>
          <a:bodyPr/>
          <a:lstStyle>
            <a:lvl1pPr>
              <a:defRPr/>
            </a:lvl1pPr>
          </a:lstStyle>
          <a:p>
            <a:endParaRPr lang="en-US"/>
          </a:p>
        </p:txBody>
      </p:sp>
      <p:sp>
        <p:nvSpPr>
          <p:cNvPr id="3079" name="Rectangle 7"/>
          <p:cNvSpPr>
            <a:spLocks noGrp="1" noChangeArrowheads="1"/>
          </p:cNvSpPr>
          <p:nvPr>
            <p:ph type="sldNum" sz="quarter" idx="4"/>
          </p:nvPr>
        </p:nvSpPr>
        <p:spPr/>
        <p:txBody>
          <a:bodyPr/>
          <a:lstStyle>
            <a:lvl1pPr>
              <a:defRPr/>
            </a:lvl1pPr>
          </a:lstStyle>
          <a:p>
            <a:fld id="{6E62ADCB-844D-4D07-AC42-A3A2033AF4A4}"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endParaRPr lang="en-US"/>
          </a:p>
        </p:txBody>
      </p:sp>
      <p:sp>
        <p:nvSpPr>
          <p:cNvPr id="6" name="Foliennummernplatzhalter 5"/>
          <p:cNvSpPr>
            <a:spLocks noGrp="1"/>
          </p:cNvSpPr>
          <p:nvPr>
            <p:ph type="sldNum" sz="quarter" idx="12"/>
          </p:nvPr>
        </p:nvSpPr>
        <p:spPr/>
        <p:txBody>
          <a:bodyPr/>
          <a:lstStyle>
            <a:lvl1pPr>
              <a:defRPr/>
            </a:lvl1pPr>
          </a:lstStyle>
          <a:p>
            <a:fld id="{C4139603-A90C-4C44-BD2D-AD57BB808909}" type="slidenum">
              <a:rPr lang="en-US"/>
              <a:pPr/>
              <a:t>‹Nr.›</a:t>
            </a:fld>
            <a:endParaRPr lang="en-US"/>
          </a:p>
        </p:txBody>
      </p:sp>
    </p:spTree>
    <p:extLst>
      <p:ext uri="{BB962C8B-B14F-4D97-AF65-F5344CB8AC3E}">
        <p14:creationId xmlns:p14="http://schemas.microsoft.com/office/powerpoint/2010/main" val="334885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85013" y="533400"/>
            <a:ext cx="1598612" cy="5592763"/>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2284413" y="533400"/>
            <a:ext cx="4648200" cy="559276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endParaRPr lang="en-US"/>
          </a:p>
        </p:txBody>
      </p:sp>
      <p:sp>
        <p:nvSpPr>
          <p:cNvPr id="6" name="Foliennummernplatzhalter 5"/>
          <p:cNvSpPr>
            <a:spLocks noGrp="1"/>
          </p:cNvSpPr>
          <p:nvPr>
            <p:ph type="sldNum" sz="quarter" idx="12"/>
          </p:nvPr>
        </p:nvSpPr>
        <p:spPr/>
        <p:txBody>
          <a:bodyPr/>
          <a:lstStyle>
            <a:lvl1pPr>
              <a:defRPr/>
            </a:lvl1pPr>
          </a:lstStyle>
          <a:p>
            <a:fld id="{7F86FD44-F88F-496B-B0D8-362E68AD1CC2}" type="slidenum">
              <a:rPr lang="en-US"/>
              <a:pPr/>
              <a:t>‹Nr.›</a:t>
            </a:fld>
            <a:endParaRPr lang="en-US"/>
          </a:p>
        </p:txBody>
      </p:sp>
    </p:spTree>
    <p:extLst>
      <p:ext uri="{BB962C8B-B14F-4D97-AF65-F5344CB8AC3E}">
        <p14:creationId xmlns:p14="http://schemas.microsoft.com/office/powerpoint/2010/main" val="252111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endParaRPr lang="en-US"/>
          </a:p>
        </p:txBody>
      </p:sp>
      <p:sp>
        <p:nvSpPr>
          <p:cNvPr id="6" name="Foliennummernplatzhalter 5"/>
          <p:cNvSpPr>
            <a:spLocks noGrp="1"/>
          </p:cNvSpPr>
          <p:nvPr>
            <p:ph type="sldNum" sz="quarter" idx="12"/>
          </p:nvPr>
        </p:nvSpPr>
        <p:spPr/>
        <p:txBody>
          <a:bodyPr/>
          <a:lstStyle>
            <a:lvl1pPr>
              <a:defRPr/>
            </a:lvl1pPr>
          </a:lstStyle>
          <a:p>
            <a:fld id="{B5D88DA4-BCF5-4E46-B778-68AE75D04D21}" type="slidenum">
              <a:rPr lang="en-US"/>
              <a:pPr/>
              <a:t>‹Nr.›</a:t>
            </a:fld>
            <a:endParaRPr lang="en-US"/>
          </a:p>
        </p:txBody>
      </p:sp>
    </p:spTree>
    <p:extLst>
      <p:ext uri="{BB962C8B-B14F-4D97-AF65-F5344CB8AC3E}">
        <p14:creationId xmlns:p14="http://schemas.microsoft.com/office/powerpoint/2010/main" val="409429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en-US"/>
          </a:p>
        </p:txBody>
      </p:sp>
      <p:sp>
        <p:nvSpPr>
          <p:cNvPr id="5" name="Fußzeilenplatzhalter 4"/>
          <p:cNvSpPr>
            <a:spLocks noGrp="1"/>
          </p:cNvSpPr>
          <p:nvPr>
            <p:ph type="ftr" sz="quarter" idx="11"/>
          </p:nvPr>
        </p:nvSpPr>
        <p:spPr/>
        <p:txBody>
          <a:bodyPr/>
          <a:lstStyle>
            <a:lvl1pPr>
              <a:defRPr/>
            </a:lvl1pPr>
          </a:lstStyle>
          <a:p>
            <a:endParaRPr lang="en-US"/>
          </a:p>
        </p:txBody>
      </p:sp>
      <p:sp>
        <p:nvSpPr>
          <p:cNvPr id="6" name="Foliennummernplatzhalter 5"/>
          <p:cNvSpPr>
            <a:spLocks noGrp="1"/>
          </p:cNvSpPr>
          <p:nvPr>
            <p:ph type="sldNum" sz="quarter" idx="12"/>
          </p:nvPr>
        </p:nvSpPr>
        <p:spPr/>
        <p:txBody>
          <a:bodyPr/>
          <a:lstStyle>
            <a:lvl1pPr>
              <a:defRPr/>
            </a:lvl1pPr>
          </a:lstStyle>
          <a:p>
            <a:fld id="{52515B81-0439-4E52-8CD2-E1C322FE38F9}" type="slidenum">
              <a:rPr lang="en-US"/>
              <a:pPr/>
              <a:t>‹Nr.›</a:t>
            </a:fld>
            <a:endParaRPr lang="en-US"/>
          </a:p>
        </p:txBody>
      </p:sp>
    </p:spTree>
    <p:extLst>
      <p:ext uri="{BB962C8B-B14F-4D97-AF65-F5344CB8AC3E}">
        <p14:creationId xmlns:p14="http://schemas.microsoft.com/office/powerpoint/2010/main" val="330911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lvl1pPr>
              <a:defRPr/>
            </a:lvl1pPr>
          </a:lstStyle>
          <a:p>
            <a:endParaRPr lang="en-US"/>
          </a:p>
        </p:txBody>
      </p:sp>
      <p:sp>
        <p:nvSpPr>
          <p:cNvPr id="6" name="Fußzeilenplatzhalter 5"/>
          <p:cNvSpPr>
            <a:spLocks noGrp="1"/>
          </p:cNvSpPr>
          <p:nvPr>
            <p:ph type="ftr" sz="quarter" idx="11"/>
          </p:nvPr>
        </p:nvSpPr>
        <p:spPr/>
        <p:txBody>
          <a:bodyPr/>
          <a:lstStyle>
            <a:lvl1pPr>
              <a:defRPr/>
            </a:lvl1pPr>
          </a:lstStyle>
          <a:p>
            <a:endParaRPr lang="en-US"/>
          </a:p>
        </p:txBody>
      </p:sp>
      <p:sp>
        <p:nvSpPr>
          <p:cNvPr id="7" name="Foliennummernplatzhalter 6"/>
          <p:cNvSpPr>
            <a:spLocks noGrp="1"/>
          </p:cNvSpPr>
          <p:nvPr>
            <p:ph type="sldNum" sz="quarter" idx="12"/>
          </p:nvPr>
        </p:nvSpPr>
        <p:spPr/>
        <p:txBody>
          <a:bodyPr/>
          <a:lstStyle>
            <a:lvl1pPr>
              <a:defRPr/>
            </a:lvl1pPr>
          </a:lstStyle>
          <a:p>
            <a:fld id="{3D055D0F-F073-4ECE-921B-F73A18735C56}" type="slidenum">
              <a:rPr lang="en-US"/>
              <a:pPr/>
              <a:t>‹Nr.›</a:t>
            </a:fld>
            <a:endParaRPr lang="en-US"/>
          </a:p>
        </p:txBody>
      </p:sp>
    </p:spTree>
    <p:extLst>
      <p:ext uri="{BB962C8B-B14F-4D97-AF65-F5344CB8AC3E}">
        <p14:creationId xmlns:p14="http://schemas.microsoft.com/office/powerpoint/2010/main" val="46871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lvl1pPr>
              <a:defRPr/>
            </a:lvl1pPr>
          </a:lstStyle>
          <a:p>
            <a:endParaRPr lang="en-US"/>
          </a:p>
        </p:txBody>
      </p:sp>
      <p:sp>
        <p:nvSpPr>
          <p:cNvPr id="8" name="Fußzeilenplatzhalter 7"/>
          <p:cNvSpPr>
            <a:spLocks noGrp="1"/>
          </p:cNvSpPr>
          <p:nvPr>
            <p:ph type="ftr" sz="quarter" idx="11"/>
          </p:nvPr>
        </p:nvSpPr>
        <p:spPr/>
        <p:txBody>
          <a:bodyPr/>
          <a:lstStyle>
            <a:lvl1pPr>
              <a:defRPr/>
            </a:lvl1pPr>
          </a:lstStyle>
          <a:p>
            <a:endParaRPr lang="en-US"/>
          </a:p>
        </p:txBody>
      </p:sp>
      <p:sp>
        <p:nvSpPr>
          <p:cNvPr id="9" name="Foliennummernplatzhalter 8"/>
          <p:cNvSpPr>
            <a:spLocks noGrp="1"/>
          </p:cNvSpPr>
          <p:nvPr>
            <p:ph type="sldNum" sz="quarter" idx="12"/>
          </p:nvPr>
        </p:nvSpPr>
        <p:spPr/>
        <p:txBody>
          <a:bodyPr/>
          <a:lstStyle>
            <a:lvl1pPr>
              <a:defRPr/>
            </a:lvl1pPr>
          </a:lstStyle>
          <a:p>
            <a:fld id="{7FFDC3BA-97E3-45FC-905D-BC354F982E3F}" type="slidenum">
              <a:rPr lang="en-US"/>
              <a:pPr/>
              <a:t>‹Nr.›</a:t>
            </a:fld>
            <a:endParaRPr lang="en-US"/>
          </a:p>
        </p:txBody>
      </p:sp>
    </p:spTree>
    <p:extLst>
      <p:ext uri="{BB962C8B-B14F-4D97-AF65-F5344CB8AC3E}">
        <p14:creationId xmlns:p14="http://schemas.microsoft.com/office/powerpoint/2010/main" val="13973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lvl1pPr>
              <a:defRPr/>
            </a:lvl1pPr>
          </a:lstStyle>
          <a:p>
            <a:endParaRPr lang="en-US"/>
          </a:p>
        </p:txBody>
      </p:sp>
      <p:sp>
        <p:nvSpPr>
          <p:cNvPr id="4" name="Fußzeilenplatzhalter 3"/>
          <p:cNvSpPr>
            <a:spLocks noGrp="1"/>
          </p:cNvSpPr>
          <p:nvPr>
            <p:ph type="ftr" sz="quarter" idx="11"/>
          </p:nvPr>
        </p:nvSpPr>
        <p:spPr/>
        <p:txBody>
          <a:bodyPr/>
          <a:lstStyle>
            <a:lvl1pPr>
              <a:defRPr/>
            </a:lvl1pPr>
          </a:lstStyle>
          <a:p>
            <a:endParaRPr lang="en-US"/>
          </a:p>
        </p:txBody>
      </p:sp>
      <p:sp>
        <p:nvSpPr>
          <p:cNvPr id="5" name="Foliennummernplatzhalter 4"/>
          <p:cNvSpPr>
            <a:spLocks noGrp="1"/>
          </p:cNvSpPr>
          <p:nvPr>
            <p:ph type="sldNum" sz="quarter" idx="12"/>
          </p:nvPr>
        </p:nvSpPr>
        <p:spPr/>
        <p:txBody>
          <a:bodyPr/>
          <a:lstStyle>
            <a:lvl1pPr>
              <a:defRPr/>
            </a:lvl1pPr>
          </a:lstStyle>
          <a:p>
            <a:fld id="{EDEB8538-F862-4CF7-98A2-DE2D0C746244}" type="slidenum">
              <a:rPr lang="en-US"/>
              <a:pPr/>
              <a:t>‹Nr.›</a:t>
            </a:fld>
            <a:endParaRPr lang="en-US"/>
          </a:p>
        </p:txBody>
      </p:sp>
    </p:spTree>
    <p:extLst>
      <p:ext uri="{BB962C8B-B14F-4D97-AF65-F5344CB8AC3E}">
        <p14:creationId xmlns:p14="http://schemas.microsoft.com/office/powerpoint/2010/main" val="73734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en-US"/>
          </a:p>
        </p:txBody>
      </p:sp>
      <p:sp>
        <p:nvSpPr>
          <p:cNvPr id="3" name="Fußzeilenplatzhalter 2"/>
          <p:cNvSpPr>
            <a:spLocks noGrp="1"/>
          </p:cNvSpPr>
          <p:nvPr>
            <p:ph type="ftr" sz="quarter" idx="11"/>
          </p:nvPr>
        </p:nvSpPr>
        <p:spPr/>
        <p:txBody>
          <a:bodyPr/>
          <a:lstStyle>
            <a:lvl1pPr>
              <a:defRPr/>
            </a:lvl1pPr>
          </a:lstStyle>
          <a:p>
            <a:endParaRPr lang="en-US"/>
          </a:p>
        </p:txBody>
      </p:sp>
      <p:sp>
        <p:nvSpPr>
          <p:cNvPr id="4" name="Foliennummernplatzhalter 3"/>
          <p:cNvSpPr>
            <a:spLocks noGrp="1"/>
          </p:cNvSpPr>
          <p:nvPr>
            <p:ph type="sldNum" sz="quarter" idx="12"/>
          </p:nvPr>
        </p:nvSpPr>
        <p:spPr/>
        <p:txBody>
          <a:bodyPr/>
          <a:lstStyle>
            <a:lvl1pPr>
              <a:defRPr/>
            </a:lvl1pPr>
          </a:lstStyle>
          <a:p>
            <a:fld id="{56BDF341-F798-4A17-A846-A2814D690C72}" type="slidenum">
              <a:rPr lang="en-US"/>
              <a:pPr/>
              <a:t>‹Nr.›</a:t>
            </a:fld>
            <a:endParaRPr lang="en-US"/>
          </a:p>
        </p:txBody>
      </p:sp>
    </p:spTree>
    <p:extLst>
      <p:ext uri="{BB962C8B-B14F-4D97-AF65-F5344CB8AC3E}">
        <p14:creationId xmlns:p14="http://schemas.microsoft.com/office/powerpoint/2010/main" val="244770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en-US"/>
          </a:p>
        </p:txBody>
      </p:sp>
      <p:sp>
        <p:nvSpPr>
          <p:cNvPr id="6" name="Fußzeilenplatzhalter 5"/>
          <p:cNvSpPr>
            <a:spLocks noGrp="1"/>
          </p:cNvSpPr>
          <p:nvPr>
            <p:ph type="ftr" sz="quarter" idx="11"/>
          </p:nvPr>
        </p:nvSpPr>
        <p:spPr/>
        <p:txBody>
          <a:bodyPr/>
          <a:lstStyle>
            <a:lvl1pPr>
              <a:defRPr/>
            </a:lvl1pPr>
          </a:lstStyle>
          <a:p>
            <a:endParaRPr lang="en-US"/>
          </a:p>
        </p:txBody>
      </p:sp>
      <p:sp>
        <p:nvSpPr>
          <p:cNvPr id="7" name="Foliennummernplatzhalter 6"/>
          <p:cNvSpPr>
            <a:spLocks noGrp="1"/>
          </p:cNvSpPr>
          <p:nvPr>
            <p:ph type="sldNum" sz="quarter" idx="12"/>
          </p:nvPr>
        </p:nvSpPr>
        <p:spPr/>
        <p:txBody>
          <a:bodyPr/>
          <a:lstStyle>
            <a:lvl1pPr>
              <a:defRPr/>
            </a:lvl1pPr>
          </a:lstStyle>
          <a:p>
            <a:fld id="{8017387F-6A4B-4AC8-B1C7-713D2CD6F4E2}" type="slidenum">
              <a:rPr lang="en-US"/>
              <a:pPr/>
              <a:t>‹Nr.›</a:t>
            </a:fld>
            <a:endParaRPr lang="en-US"/>
          </a:p>
        </p:txBody>
      </p:sp>
    </p:spTree>
    <p:extLst>
      <p:ext uri="{BB962C8B-B14F-4D97-AF65-F5344CB8AC3E}">
        <p14:creationId xmlns:p14="http://schemas.microsoft.com/office/powerpoint/2010/main" val="387452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en-US"/>
          </a:p>
        </p:txBody>
      </p:sp>
      <p:sp>
        <p:nvSpPr>
          <p:cNvPr id="6" name="Fußzeilenplatzhalter 5"/>
          <p:cNvSpPr>
            <a:spLocks noGrp="1"/>
          </p:cNvSpPr>
          <p:nvPr>
            <p:ph type="ftr" sz="quarter" idx="11"/>
          </p:nvPr>
        </p:nvSpPr>
        <p:spPr/>
        <p:txBody>
          <a:bodyPr/>
          <a:lstStyle>
            <a:lvl1pPr>
              <a:defRPr/>
            </a:lvl1pPr>
          </a:lstStyle>
          <a:p>
            <a:endParaRPr lang="en-US"/>
          </a:p>
        </p:txBody>
      </p:sp>
      <p:sp>
        <p:nvSpPr>
          <p:cNvPr id="7" name="Foliennummernplatzhalter 6"/>
          <p:cNvSpPr>
            <a:spLocks noGrp="1"/>
          </p:cNvSpPr>
          <p:nvPr>
            <p:ph type="sldNum" sz="quarter" idx="12"/>
          </p:nvPr>
        </p:nvSpPr>
        <p:spPr/>
        <p:txBody>
          <a:bodyPr/>
          <a:lstStyle>
            <a:lvl1pPr>
              <a:defRPr/>
            </a:lvl1pPr>
          </a:lstStyle>
          <a:p>
            <a:fld id="{0B65DD60-FF6B-4E2B-89CA-4BEDD50B1CFD}" type="slidenum">
              <a:rPr lang="en-US"/>
              <a:pPr/>
              <a:t>‹Nr.›</a:t>
            </a:fld>
            <a:endParaRPr lang="en-US"/>
          </a:p>
        </p:txBody>
      </p:sp>
    </p:spTree>
    <p:extLst>
      <p:ext uri="{BB962C8B-B14F-4D97-AF65-F5344CB8AC3E}">
        <p14:creationId xmlns:p14="http://schemas.microsoft.com/office/powerpoint/2010/main" val="196212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2284413" y="1905000"/>
            <a:ext cx="6399212"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28" name="Rectangle 4"/>
          <p:cNvSpPr>
            <a:spLocks noGrp="1" noChangeArrowheads="1"/>
          </p:cNvSpPr>
          <p:nvPr>
            <p:ph type="dt" sz="half" idx="2"/>
          </p:nvPr>
        </p:nvSpPr>
        <p:spPr bwMode="auto">
          <a:xfrm>
            <a:off x="457200" y="6245225"/>
            <a:ext cx="2133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FAF14A15-D1A8-44C3-98FF-A9B5F95832F1}"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Verdana" pitchFamily="34" charset="0"/>
        </a:defRPr>
      </a:lvl2pPr>
      <a:lvl3pPr algn="l" rtl="0" eaLnBrk="1" fontAlgn="base" hangingPunct="1">
        <a:spcBef>
          <a:spcPct val="0"/>
        </a:spcBef>
        <a:spcAft>
          <a:spcPct val="0"/>
        </a:spcAft>
        <a:defRPr sz="3600">
          <a:solidFill>
            <a:schemeClr val="tx2"/>
          </a:solidFill>
          <a:latin typeface="Verdana" pitchFamily="34" charset="0"/>
        </a:defRPr>
      </a:lvl3pPr>
      <a:lvl4pPr algn="l" rtl="0" eaLnBrk="1" fontAlgn="base" hangingPunct="1">
        <a:spcBef>
          <a:spcPct val="0"/>
        </a:spcBef>
        <a:spcAft>
          <a:spcPct val="0"/>
        </a:spcAft>
        <a:defRPr sz="3600">
          <a:solidFill>
            <a:schemeClr val="tx2"/>
          </a:solidFill>
          <a:latin typeface="Verdana" pitchFamily="34" charset="0"/>
        </a:defRPr>
      </a:lvl4pPr>
      <a:lvl5pPr algn="l" rtl="0" eaLnBrk="1" fontAlgn="base" hangingPunct="1">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11.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5" Type="http://schemas.openxmlformats.org/officeDocument/2006/relationships/image" Target="../media/image34.jpeg"/><Relationship Id="rId4" Type="http://schemas.openxmlformats.org/officeDocument/2006/relationships/image" Target="../media/image33.jpeg"/></Relationships>
</file>

<file path=ppt/slides/_rels/slide12.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5" Type="http://schemas.openxmlformats.org/officeDocument/2006/relationships/image" Target="../media/image38.jpeg"/><Relationship Id="rId4" Type="http://schemas.openxmlformats.org/officeDocument/2006/relationships/image" Target="../media/image37.jpeg"/></Relationships>
</file>

<file path=ppt/slides/_rels/slide13.xml.rels><?xml version="1.0" encoding="UTF-8" standalone="yes"?>
<Relationships xmlns="http://schemas.openxmlformats.org/package/2006/relationships"><Relationship Id="rId3" Type="http://schemas.openxmlformats.org/officeDocument/2006/relationships/image" Target="../media/image40.jpeg"/><Relationship Id="rId7" Type="http://schemas.openxmlformats.org/officeDocument/2006/relationships/image" Target="../media/image44.jpeg"/><Relationship Id="rId2" Type="http://schemas.openxmlformats.org/officeDocument/2006/relationships/image" Target="../media/image39.jpeg"/><Relationship Id="rId1" Type="http://schemas.openxmlformats.org/officeDocument/2006/relationships/slideLayout" Target="../slideLayouts/slideLayout2.xml"/><Relationship Id="rId6" Type="http://schemas.openxmlformats.org/officeDocument/2006/relationships/image" Target="../media/image43.jpeg"/><Relationship Id="rId5" Type="http://schemas.openxmlformats.org/officeDocument/2006/relationships/image" Target="../media/image42.jpeg"/><Relationship Id="rId4" Type="http://schemas.openxmlformats.org/officeDocument/2006/relationships/image" Target="../media/image41.jpeg"/></Relationships>
</file>

<file path=ppt/slides/_rels/slide14.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 Id="rId6" Type="http://schemas.openxmlformats.org/officeDocument/2006/relationships/image" Target="../media/image49.jpeg"/><Relationship Id="rId5" Type="http://schemas.openxmlformats.org/officeDocument/2006/relationships/image" Target="../media/image48.jpeg"/><Relationship Id="rId4" Type="http://schemas.openxmlformats.org/officeDocument/2006/relationships/image" Target="../media/image47.jpeg"/></Relationships>
</file>

<file path=ppt/slides/_rels/slide15.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image" Target="../media/image50.jpeg"/><Relationship Id="rId1" Type="http://schemas.openxmlformats.org/officeDocument/2006/relationships/slideLayout" Target="../slideLayouts/slideLayout2.xml"/><Relationship Id="rId5" Type="http://schemas.openxmlformats.org/officeDocument/2006/relationships/image" Target="../media/image53.jpeg"/><Relationship Id="rId4" Type="http://schemas.openxmlformats.org/officeDocument/2006/relationships/image" Target="../media/image52.jpeg"/></Relationships>
</file>

<file path=ppt/slides/_rels/slide16.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image" Target="../media/image54.jpeg"/><Relationship Id="rId1" Type="http://schemas.openxmlformats.org/officeDocument/2006/relationships/slideLayout" Target="../slideLayouts/slideLayout2.xml"/><Relationship Id="rId5" Type="http://schemas.openxmlformats.org/officeDocument/2006/relationships/image" Target="../media/image57.jpeg"/><Relationship Id="rId4" Type="http://schemas.openxmlformats.org/officeDocument/2006/relationships/image" Target="../media/image56.jpeg"/></Relationships>
</file>

<file path=ppt/slides/_rels/slide17.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58.jpeg"/><Relationship Id="rId1" Type="http://schemas.openxmlformats.org/officeDocument/2006/relationships/slideLayout" Target="../slideLayouts/slideLayout2.xml"/><Relationship Id="rId6" Type="http://schemas.openxmlformats.org/officeDocument/2006/relationships/image" Target="../media/image62.jpeg"/><Relationship Id="rId5" Type="http://schemas.openxmlformats.org/officeDocument/2006/relationships/image" Target="../media/image61.jpeg"/><Relationship Id="rId4" Type="http://schemas.openxmlformats.org/officeDocument/2006/relationships/image" Target="../media/image60.jpeg"/></Relationships>
</file>

<file path=ppt/slides/_rels/slide18.xml.rels><?xml version="1.0" encoding="UTF-8" standalone="yes"?>
<Relationships xmlns="http://schemas.openxmlformats.org/package/2006/relationships"><Relationship Id="rId3" Type="http://schemas.openxmlformats.org/officeDocument/2006/relationships/image" Target="../media/image64.jpeg"/><Relationship Id="rId2" Type="http://schemas.openxmlformats.org/officeDocument/2006/relationships/image" Target="../media/image63.jpeg"/><Relationship Id="rId1" Type="http://schemas.openxmlformats.org/officeDocument/2006/relationships/slideLayout" Target="../slideLayouts/slideLayout2.xml"/><Relationship Id="rId4" Type="http://schemas.openxmlformats.org/officeDocument/2006/relationships/image" Target="../media/image65.jpeg"/></Relationships>
</file>

<file path=ppt/slides/_rels/slide19.xml.rels><?xml version="1.0" encoding="UTF-8" standalone="yes"?>
<Relationships xmlns="http://schemas.openxmlformats.org/package/2006/relationships"><Relationship Id="rId3" Type="http://schemas.openxmlformats.org/officeDocument/2006/relationships/image" Target="../media/image67.jpeg"/><Relationship Id="rId2" Type="http://schemas.openxmlformats.org/officeDocument/2006/relationships/image" Target="../media/image66.jpeg"/><Relationship Id="rId1" Type="http://schemas.openxmlformats.org/officeDocument/2006/relationships/slideLayout" Target="../slideLayouts/slideLayout2.xml"/><Relationship Id="rId6" Type="http://schemas.openxmlformats.org/officeDocument/2006/relationships/image" Target="../media/image70.jpeg"/><Relationship Id="rId5" Type="http://schemas.openxmlformats.org/officeDocument/2006/relationships/image" Target="../media/image69.jpeg"/><Relationship Id="rId4" Type="http://schemas.openxmlformats.org/officeDocument/2006/relationships/image" Target="../media/image6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2.jpeg"/><Relationship Id="rId2" Type="http://schemas.openxmlformats.org/officeDocument/2006/relationships/image" Target="../media/image71.jpeg"/><Relationship Id="rId1" Type="http://schemas.openxmlformats.org/officeDocument/2006/relationships/slideLayout" Target="../slideLayouts/slideLayout2.xml"/><Relationship Id="rId5" Type="http://schemas.openxmlformats.org/officeDocument/2006/relationships/image" Target="../media/image74.jpeg"/><Relationship Id="rId4" Type="http://schemas.openxmlformats.org/officeDocument/2006/relationships/image" Target="../media/image73.jpeg"/></Relationships>
</file>

<file path=ppt/slides/_rels/slide21.xml.rels><?xml version="1.0" encoding="UTF-8" standalone="yes"?>
<Relationships xmlns="http://schemas.openxmlformats.org/package/2006/relationships"><Relationship Id="rId3" Type="http://schemas.openxmlformats.org/officeDocument/2006/relationships/image" Target="../media/image76.jpeg"/><Relationship Id="rId2" Type="http://schemas.openxmlformats.org/officeDocument/2006/relationships/image" Target="../media/image75.jpeg"/><Relationship Id="rId1" Type="http://schemas.openxmlformats.org/officeDocument/2006/relationships/slideLayout" Target="../slideLayouts/slideLayout2.xml"/><Relationship Id="rId5" Type="http://schemas.openxmlformats.org/officeDocument/2006/relationships/image" Target="../media/image78.jpeg"/><Relationship Id="rId4" Type="http://schemas.openxmlformats.org/officeDocument/2006/relationships/image" Target="../media/image77.jpeg"/></Relationships>
</file>

<file path=ppt/slides/_rels/slide22.xml.rels><?xml version="1.0" encoding="UTF-8" standalone="yes"?>
<Relationships xmlns="http://schemas.openxmlformats.org/package/2006/relationships"><Relationship Id="rId8" Type="http://schemas.openxmlformats.org/officeDocument/2006/relationships/image" Target="../media/image85.jpeg"/><Relationship Id="rId3" Type="http://schemas.openxmlformats.org/officeDocument/2006/relationships/image" Target="../media/image80.jpeg"/><Relationship Id="rId7" Type="http://schemas.openxmlformats.org/officeDocument/2006/relationships/image" Target="../media/image84.jpeg"/><Relationship Id="rId2" Type="http://schemas.openxmlformats.org/officeDocument/2006/relationships/image" Target="../media/image79.jpeg"/><Relationship Id="rId1" Type="http://schemas.openxmlformats.org/officeDocument/2006/relationships/slideLayout" Target="../slideLayouts/slideLayout2.xml"/><Relationship Id="rId6" Type="http://schemas.openxmlformats.org/officeDocument/2006/relationships/image" Target="../media/image83.jpeg"/><Relationship Id="rId5" Type="http://schemas.openxmlformats.org/officeDocument/2006/relationships/image" Target="../media/image82.jpeg"/><Relationship Id="rId10" Type="http://schemas.openxmlformats.org/officeDocument/2006/relationships/image" Target="../media/image87.jpeg"/><Relationship Id="rId4" Type="http://schemas.openxmlformats.org/officeDocument/2006/relationships/image" Target="../media/image81.jpeg"/><Relationship Id="rId9" Type="http://schemas.openxmlformats.org/officeDocument/2006/relationships/image" Target="../media/image8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91680" y="2060848"/>
            <a:ext cx="6399213" cy="2088232"/>
          </a:xfrm>
          <a:scene3d>
            <a:camera prst="perspectiveRelaxed"/>
            <a:lightRig rig="threePt" dir="t"/>
          </a:scene3d>
        </p:spPr>
        <p:txBody>
          <a:bodyPr/>
          <a:lstStyle/>
          <a:p>
            <a:pPr algn="ctr"/>
            <a:r>
              <a:rPr lang="de-DE" sz="5000" dirty="0" smtClean="0"/>
              <a:t>Trainingsanleitung</a:t>
            </a:r>
            <a:r>
              <a:rPr lang="de-DE" dirty="0" smtClean="0"/>
              <a:t> </a:t>
            </a:r>
            <a:br>
              <a:rPr lang="de-DE" dirty="0" smtClean="0"/>
            </a:br>
            <a:r>
              <a:rPr lang="de-DE" dirty="0" smtClean="0"/>
              <a:t/>
            </a:r>
            <a:br>
              <a:rPr lang="de-DE" dirty="0" smtClean="0"/>
            </a:br>
            <a:r>
              <a:rPr lang="de-DE" dirty="0" smtClean="0"/>
              <a:t>„pump</a:t>
            </a:r>
            <a:r>
              <a:rPr lang="de-AT" baseline="30000" dirty="0" err="1" smtClean="0"/>
              <a:t>up</a:t>
            </a:r>
            <a:r>
              <a:rPr lang="de-AT" baseline="30000" dirty="0" smtClean="0"/>
              <a:t> </a:t>
            </a:r>
            <a:r>
              <a:rPr lang="de-DE" dirty="0" err="1" smtClean="0"/>
              <a:t>your</a:t>
            </a:r>
            <a:r>
              <a:rPr lang="de-DE" dirty="0" smtClean="0"/>
              <a:t> </a:t>
            </a:r>
            <a:r>
              <a:rPr lang="de-DE" dirty="0" err="1" smtClean="0"/>
              <a:t>life</a:t>
            </a:r>
            <a:r>
              <a:rPr lang="de-DE" dirty="0" smtClean="0"/>
              <a:t>“</a:t>
            </a:r>
            <a:endParaRPr lang="de-DE" dirty="0"/>
          </a:p>
        </p:txBody>
      </p:sp>
      <p:sp>
        <p:nvSpPr>
          <p:cNvPr id="2051" name="Rectangle 3"/>
          <p:cNvSpPr>
            <a:spLocks noGrp="1" noChangeArrowheads="1"/>
          </p:cNvSpPr>
          <p:nvPr>
            <p:ph type="subTitle" idx="1"/>
          </p:nvPr>
        </p:nvSpPr>
        <p:spPr>
          <a:xfrm>
            <a:off x="1979712" y="4797152"/>
            <a:ext cx="6399213" cy="838200"/>
          </a:xfrm>
          <a:ln>
            <a:solidFill>
              <a:srgbClr val="FF0000"/>
            </a:solidFill>
          </a:ln>
        </p:spPr>
        <p:txBody>
          <a:bodyPr/>
          <a:lstStyle/>
          <a:p>
            <a:pPr algn="ctr"/>
            <a:r>
              <a:rPr lang="de-DE" spc="300" dirty="0" err="1" smtClean="0">
                <a:effectLst>
                  <a:outerShdw blurRad="38100" dist="38100" dir="2700000" algn="tl">
                    <a:srgbClr val="000000">
                      <a:alpha val="43137"/>
                    </a:srgbClr>
                  </a:outerShdw>
                </a:effectLst>
              </a:rPr>
              <a:t>the</a:t>
            </a:r>
            <a:r>
              <a:rPr lang="de-DE" spc="300" dirty="0" smtClean="0">
                <a:effectLst>
                  <a:outerShdw blurRad="38100" dist="38100" dir="2700000" algn="tl">
                    <a:srgbClr val="000000">
                      <a:alpha val="43137"/>
                    </a:srgbClr>
                  </a:outerShdw>
                </a:effectLst>
              </a:rPr>
              <a:t> 15 </a:t>
            </a:r>
            <a:r>
              <a:rPr lang="de-DE" spc="300" dirty="0" err="1" smtClean="0">
                <a:effectLst>
                  <a:outerShdw blurRad="38100" dist="38100" dir="2700000" algn="tl">
                    <a:srgbClr val="000000">
                      <a:alpha val="43137"/>
                    </a:srgbClr>
                  </a:outerShdw>
                </a:effectLst>
              </a:rPr>
              <a:t>minutes</a:t>
            </a:r>
            <a:r>
              <a:rPr lang="de-DE" spc="300" dirty="0" smtClean="0">
                <a:effectLst>
                  <a:outerShdw blurRad="38100" dist="38100" dir="2700000" algn="tl">
                    <a:srgbClr val="000000">
                      <a:alpha val="43137"/>
                    </a:srgbClr>
                  </a:outerShdw>
                </a:effectLst>
              </a:rPr>
              <a:t> kick</a:t>
            </a:r>
            <a:endParaRPr lang="de-DE" spc="3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1560" y="764704"/>
            <a:ext cx="8144073" cy="5361459"/>
          </a:xfrm>
        </p:spPr>
        <p:txBody>
          <a:bodyPr/>
          <a:lstStyle/>
          <a:p>
            <a:pPr marL="0" indent="0">
              <a:buNone/>
            </a:pPr>
            <a:r>
              <a:rPr lang="de-AT" sz="1400" b="1" dirty="0"/>
              <a:t>Liegestütze </a:t>
            </a:r>
            <a:r>
              <a:rPr lang="de-AT" sz="1400" b="1" dirty="0" smtClean="0"/>
              <a:t>eng</a:t>
            </a:r>
          </a:p>
          <a:p>
            <a:endParaRPr lang="de-AT" sz="1400" dirty="0"/>
          </a:p>
          <a:p>
            <a:pPr marL="0" indent="0">
              <a:buNone/>
            </a:pPr>
            <a:r>
              <a:rPr lang="de-AT" sz="1400" u="sng" dirty="0"/>
              <a:t>Ausgangslage:</a:t>
            </a:r>
            <a:r>
              <a:rPr lang="de-AT" sz="1400" dirty="0"/>
              <a:t> Liegestützposition mit gestreckter gespannter </a:t>
            </a:r>
            <a:r>
              <a:rPr lang="de-AT" sz="1400" dirty="0" smtClean="0"/>
              <a:t>Körperhaltung. </a:t>
            </a:r>
          </a:p>
          <a:p>
            <a:pPr marL="0" indent="0">
              <a:buNone/>
            </a:pPr>
            <a:endParaRPr lang="de-AT" sz="1400" dirty="0" smtClean="0"/>
          </a:p>
          <a:p>
            <a:pPr marL="0" indent="0">
              <a:buNone/>
            </a:pPr>
            <a:r>
              <a:rPr lang="de-AT" sz="1400" dirty="0" smtClean="0"/>
              <a:t>(</a:t>
            </a:r>
            <a:r>
              <a:rPr lang="de-AT" sz="1400" dirty="0"/>
              <a:t>einfacher: Auf den </a:t>
            </a:r>
            <a:r>
              <a:rPr lang="de-AT" sz="1400" dirty="0" smtClean="0"/>
              <a:t>Knien, statt den gesamten </a:t>
            </a:r>
            <a:r>
              <a:rPr lang="de-AT" sz="1400" dirty="0"/>
              <a:t>Körper gestreckt </a:t>
            </a:r>
            <a:r>
              <a:rPr lang="de-AT" sz="1400" dirty="0" smtClean="0"/>
              <a:t>                    ),</a:t>
            </a:r>
          </a:p>
          <a:p>
            <a:pPr marL="0" indent="0">
              <a:buNone/>
            </a:pPr>
            <a:endParaRPr lang="de-AT" sz="1400" dirty="0" smtClean="0"/>
          </a:p>
          <a:p>
            <a:pPr marL="0" indent="0">
              <a:buNone/>
            </a:pPr>
            <a:r>
              <a:rPr lang="de-AT" sz="1400" dirty="0" smtClean="0"/>
              <a:t>Ellbogen </a:t>
            </a:r>
            <a:r>
              <a:rPr lang="de-AT" sz="1400" dirty="0"/>
              <a:t>gestreckt. </a:t>
            </a:r>
            <a:r>
              <a:rPr lang="de-AT" sz="1400" dirty="0" smtClean="0"/>
              <a:t>                  Hände </a:t>
            </a:r>
            <a:r>
              <a:rPr lang="de-AT" sz="1400" dirty="0"/>
              <a:t>eng </a:t>
            </a:r>
            <a:r>
              <a:rPr lang="de-AT" sz="1400" dirty="0" smtClean="0"/>
              <a:t>beieinander</a:t>
            </a:r>
            <a:r>
              <a:rPr lang="de-AT" sz="1400" dirty="0"/>
              <a:t>, </a:t>
            </a:r>
            <a:endParaRPr lang="de-AT" sz="1400" dirty="0" smtClean="0"/>
          </a:p>
          <a:p>
            <a:pPr marL="0" indent="0">
              <a:buNone/>
            </a:pPr>
            <a:endParaRPr lang="de-AT" sz="1400" dirty="0"/>
          </a:p>
          <a:p>
            <a:pPr marL="0" indent="0">
              <a:buNone/>
            </a:pPr>
            <a:r>
              <a:rPr lang="de-AT" sz="1400" dirty="0" smtClean="0"/>
              <a:t>leicht </a:t>
            </a:r>
            <a:r>
              <a:rPr lang="de-AT" sz="1400" dirty="0"/>
              <a:t>nach außen </a:t>
            </a:r>
            <a:r>
              <a:rPr lang="de-AT" sz="1400" dirty="0" smtClean="0"/>
              <a:t>( in Herzform) gedreht.   </a:t>
            </a:r>
          </a:p>
          <a:p>
            <a:pPr marL="0" indent="0">
              <a:buNone/>
            </a:pPr>
            <a:r>
              <a:rPr lang="de-AT" sz="1400" dirty="0" smtClean="0"/>
              <a:t>                </a:t>
            </a:r>
          </a:p>
          <a:p>
            <a:pPr marL="0" indent="0">
              <a:buNone/>
            </a:pPr>
            <a:r>
              <a:rPr lang="de-AT" sz="1400" dirty="0"/>
              <a:t> </a:t>
            </a:r>
            <a:r>
              <a:rPr lang="de-AT" sz="1400" dirty="0" smtClean="0"/>
              <a:t>                                      </a:t>
            </a:r>
            <a:r>
              <a:rPr lang="de-AT" sz="1400" dirty="0"/>
              <a:t/>
            </a:r>
            <a:br>
              <a:rPr lang="de-AT" sz="1400" dirty="0"/>
            </a:br>
            <a:r>
              <a:rPr lang="de-AT" sz="1400" u="sng" dirty="0"/>
              <a:t>Übung:</a:t>
            </a:r>
            <a:r>
              <a:rPr lang="de-AT" sz="1400" dirty="0"/>
              <a:t> Ellbogen auf etwa 90° </a:t>
            </a:r>
            <a:r>
              <a:rPr lang="de-AT" sz="1400" dirty="0" smtClean="0"/>
              <a:t>beugen, so dass </a:t>
            </a:r>
            <a:r>
              <a:rPr lang="de-AT" sz="1400" dirty="0"/>
              <a:t>Nase und Becken sich auf knapp über </a:t>
            </a:r>
            <a:endParaRPr lang="de-AT" sz="1400" dirty="0" smtClean="0"/>
          </a:p>
          <a:p>
            <a:pPr marL="0" indent="0">
              <a:buNone/>
            </a:pPr>
            <a:r>
              <a:rPr lang="de-AT" sz="1400" dirty="0" smtClean="0"/>
              <a:t>den </a:t>
            </a:r>
            <a:r>
              <a:rPr lang="de-AT" sz="1400" dirty="0"/>
              <a:t>Boden senken. </a:t>
            </a:r>
            <a:r>
              <a:rPr lang="de-AT" sz="1400" dirty="0" smtClean="0"/>
              <a:t>Danach zurück </a:t>
            </a:r>
            <a:r>
              <a:rPr lang="de-AT" sz="1400" dirty="0"/>
              <a:t>in die Ausgangslage. </a:t>
            </a:r>
            <a:r>
              <a:rPr lang="de-AT" sz="1400" dirty="0" smtClean="0"/>
              <a:t>                  </a:t>
            </a:r>
          </a:p>
          <a:p>
            <a:pPr marL="0" indent="0">
              <a:buNone/>
            </a:pPr>
            <a:endParaRPr lang="de-AT" sz="1400" dirty="0" smtClean="0"/>
          </a:p>
          <a:p>
            <a:pPr marL="0" indent="0">
              <a:buNone/>
            </a:pPr>
            <a:endParaRPr lang="de-AT" sz="1400" dirty="0"/>
          </a:p>
          <a:p>
            <a:pPr marL="0" indent="0">
              <a:buNone/>
            </a:pPr>
            <a:r>
              <a:rPr lang="de-AT" sz="1400" dirty="0"/>
              <a:t/>
            </a:r>
            <a:br>
              <a:rPr lang="de-AT" sz="1400" dirty="0"/>
            </a:br>
            <a:endParaRPr lang="de-AT" sz="1400" dirty="0" smtClean="0"/>
          </a:p>
          <a:p>
            <a:pPr marL="0" indent="0">
              <a:buNone/>
            </a:pPr>
            <a:r>
              <a:rPr lang="de-AT" sz="1400" u="sng" dirty="0" smtClean="0"/>
              <a:t>Achtung</a:t>
            </a:r>
            <a:r>
              <a:rPr lang="de-AT" sz="1400" u="sng" dirty="0"/>
              <a:t>:</a:t>
            </a:r>
            <a:r>
              <a:rPr lang="de-AT" sz="1400" dirty="0"/>
              <a:t> Kein Durchhängen, auf Körperspannung achten!</a:t>
            </a:r>
          </a:p>
          <a:p>
            <a:endParaRPr lang="de-AT" sz="1400" dirty="0"/>
          </a:p>
        </p:txBody>
      </p:sp>
      <p:pic>
        <p:nvPicPr>
          <p:cNvPr id="2050" name="Picture 2" descr="C:\Connect\Gesundheitsbusiness\Sport\Sportetes\Fotos für Trainingsanleitung\Auswahl-6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1700808"/>
            <a:ext cx="1028843" cy="44541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Connect\Gesundheitsbusiness\Sport\Sportetes\Fotos für Trainingsanleitung\Auswahl-5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2695204"/>
            <a:ext cx="797026" cy="4428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Connect\Gesundheitsbusiness\Sport\Sportetes\Fotos für Trainingsanleitung\Auswahl-6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3768" y="2245053"/>
            <a:ext cx="1008112" cy="42003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Connect\Gesundheitsbusiness\Sport\Sportetes\Fotos für Trainingsanleitung\Auswahl-6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52510" y="4263776"/>
            <a:ext cx="1151338" cy="4984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Connect\Gesundheitsbusiness\Sport\Sportetes\Fotos für Trainingsanleitung\Auswahl-2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58280" y="4320454"/>
            <a:ext cx="1403503" cy="385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442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620688"/>
            <a:ext cx="8288089" cy="5649483"/>
          </a:xfrm>
        </p:spPr>
        <p:txBody>
          <a:bodyPr/>
          <a:lstStyle/>
          <a:p>
            <a:pPr marL="0" indent="0">
              <a:buNone/>
            </a:pPr>
            <a:r>
              <a:rPr lang="de-AT" sz="1400" b="1" dirty="0"/>
              <a:t>Seitliche </a:t>
            </a:r>
            <a:r>
              <a:rPr lang="de-AT" sz="1400" b="1" dirty="0" err="1"/>
              <a:t>Steps</a:t>
            </a:r>
            <a:r>
              <a:rPr lang="de-AT" sz="1400" b="1" dirty="0"/>
              <a:t> über den </a:t>
            </a:r>
            <a:r>
              <a:rPr lang="de-AT" sz="1400" b="1" dirty="0" smtClean="0"/>
              <a:t>Sessel</a:t>
            </a:r>
          </a:p>
          <a:p>
            <a:pPr marL="0" indent="0">
              <a:buNone/>
            </a:pPr>
            <a:endParaRPr lang="de-AT" sz="1400" dirty="0"/>
          </a:p>
          <a:p>
            <a:pPr marL="0" indent="0">
              <a:buNone/>
            </a:pPr>
            <a:r>
              <a:rPr lang="de-AT" sz="1400" u="sng" dirty="0"/>
              <a:t>Ausgangslage:</a:t>
            </a:r>
            <a:r>
              <a:rPr lang="de-AT" sz="1400" dirty="0"/>
              <a:t> Seitlich neben eine etwa </a:t>
            </a:r>
            <a:r>
              <a:rPr lang="de-AT" sz="1400" dirty="0" smtClean="0"/>
              <a:t>30-40 cm </a:t>
            </a:r>
            <a:r>
              <a:rPr lang="de-AT" sz="1400" dirty="0"/>
              <a:t>hohe Erhebung (z.B. Sessel) stellen</a:t>
            </a:r>
            <a:r>
              <a:rPr lang="de-AT" sz="1400" dirty="0" smtClean="0"/>
              <a:t>,</a:t>
            </a:r>
          </a:p>
          <a:p>
            <a:pPr marL="0" indent="0">
              <a:buNone/>
            </a:pPr>
            <a:r>
              <a:rPr lang="de-AT" sz="1400" dirty="0" smtClean="0"/>
              <a:t>Arme </a:t>
            </a:r>
            <a:r>
              <a:rPr lang="de-AT" sz="1400" dirty="0"/>
              <a:t>seitlich hängend. </a:t>
            </a:r>
          </a:p>
          <a:p>
            <a:pPr marL="0" indent="0">
              <a:buNone/>
            </a:pPr>
            <a:endParaRPr lang="de-AT" sz="1400" dirty="0" smtClean="0"/>
          </a:p>
          <a:p>
            <a:pPr marL="0" indent="0">
              <a:buNone/>
            </a:pPr>
            <a:r>
              <a:rPr lang="de-AT" sz="1400" dirty="0"/>
              <a:t/>
            </a:r>
            <a:br>
              <a:rPr lang="de-AT" sz="1400" dirty="0"/>
            </a:br>
            <a:r>
              <a:rPr lang="de-AT" sz="1400" u="sng" dirty="0"/>
              <a:t>Übung:</a:t>
            </a:r>
            <a:r>
              <a:rPr lang="de-AT" sz="1400" dirty="0"/>
              <a:t> Das dem Sessel abgewandte Bein auf den Sessel stellen und das zweite auf die </a:t>
            </a:r>
            <a:endParaRPr lang="de-AT" sz="1400" dirty="0" smtClean="0"/>
          </a:p>
          <a:p>
            <a:pPr marL="0" indent="0">
              <a:buNone/>
            </a:pPr>
            <a:r>
              <a:rPr lang="de-AT" sz="1400" dirty="0" smtClean="0"/>
              <a:t>gegenüberliegende Seite, </a:t>
            </a:r>
            <a:r>
              <a:rPr lang="de-AT" sz="1400" dirty="0"/>
              <a:t>auf den Boden dynamisch nachziehen. Seitenwechsel. </a:t>
            </a:r>
            <a:endParaRPr lang="de-AT" sz="1400" dirty="0" smtClean="0"/>
          </a:p>
          <a:p>
            <a:pPr marL="0" indent="0">
              <a:buNone/>
            </a:pPr>
            <a:endParaRPr lang="de-AT" sz="1400" dirty="0"/>
          </a:p>
          <a:p>
            <a:pPr marL="0" indent="0">
              <a:buNone/>
            </a:pPr>
            <a:endParaRPr lang="de-AT" sz="1400" dirty="0" smtClean="0"/>
          </a:p>
          <a:p>
            <a:pPr marL="0" indent="0">
              <a:buNone/>
            </a:pPr>
            <a:r>
              <a:rPr lang="de-AT" sz="1400" dirty="0"/>
              <a:t/>
            </a:r>
            <a:br>
              <a:rPr lang="de-AT" sz="1400" dirty="0"/>
            </a:br>
            <a:endParaRPr lang="de-AT" sz="1400" dirty="0" smtClean="0"/>
          </a:p>
          <a:p>
            <a:pPr marL="0" indent="0">
              <a:buNone/>
            </a:pPr>
            <a:endParaRPr lang="de-AT" sz="1400" u="sng" dirty="0"/>
          </a:p>
          <a:p>
            <a:pPr marL="0" indent="0">
              <a:buNone/>
            </a:pPr>
            <a:endParaRPr lang="de-AT" sz="1400" u="sng" dirty="0" smtClean="0"/>
          </a:p>
          <a:p>
            <a:pPr marL="0" indent="0">
              <a:buNone/>
            </a:pPr>
            <a:endParaRPr lang="de-AT" sz="1400" u="sng" dirty="0" smtClean="0"/>
          </a:p>
          <a:p>
            <a:pPr marL="0" indent="0">
              <a:buNone/>
            </a:pPr>
            <a:r>
              <a:rPr lang="de-AT" sz="1400" u="sng" dirty="0" smtClean="0"/>
              <a:t>Achtung</a:t>
            </a:r>
            <a:r>
              <a:rPr lang="de-AT" sz="1400" u="sng" dirty="0"/>
              <a:t>:</a:t>
            </a:r>
            <a:r>
              <a:rPr lang="de-AT" sz="1400" dirty="0"/>
              <a:t> Der Sessel bzw. die Erhebung sollte stabil sein um während der Übung nicht zu </a:t>
            </a:r>
            <a:endParaRPr lang="de-AT" sz="1400" dirty="0" smtClean="0"/>
          </a:p>
          <a:p>
            <a:pPr marL="0" indent="0">
              <a:buNone/>
            </a:pPr>
            <a:r>
              <a:rPr lang="de-AT" sz="1400" dirty="0" smtClean="0"/>
              <a:t>kippen</a:t>
            </a:r>
            <a:r>
              <a:rPr lang="de-AT" sz="1400" dirty="0"/>
              <a:t>. Arme dynamisch mitschwingen, Oberkörper gerade.</a:t>
            </a:r>
          </a:p>
          <a:p>
            <a:endParaRPr lang="de-AT" sz="1400" dirty="0"/>
          </a:p>
        </p:txBody>
      </p:sp>
      <p:pic>
        <p:nvPicPr>
          <p:cNvPr id="3074" name="Picture 2" descr="C:\Connect\Gesundheitsbusiness\Sport\Sportetes\Fotos für Trainingsanleitung\Auswahl-5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812435"/>
            <a:ext cx="720080" cy="105992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Connect\Gesundheitsbusiness\Sport\Sportetes\Fotos für Trainingsanleitung\Auswahl-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6655" y="2845566"/>
            <a:ext cx="654201" cy="9959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Connect\Gesundheitsbusiness\Sport\Sportetes\Fotos für Trainingsanleitung\Auswahl-5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8064" y="2812435"/>
            <a:ext cx="645536" cy="104651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Connect\Gesundheitsbusiness\Sport\Sportetes\Fotos für Trainingsanleitung\Auswahl-5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12328" y="2862043"/>
            <a:ext cx="582800" cy="979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833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404664"/>
            <a:ext cx="8144073" cy="5976664"/>
          </a:xfrm>
        </p:spPr>
        <p:txBody>
          <a:bodyPr/>
          <a:lstStyle/>
          <a:p>
            <a:pPr marL="0" indent="0">
              <a:buNone/>
            </a:pPr>
            <a:r>
              <a:rPr lang="de-AT" sz="1400" b="1" dirty="0"/>
              <a:t>Klimmzüge im </a:t>
            </a:r>
            <a:r>
              <a:rPr lang="de-AT" sz="1400" b="1" dirty="0" smtClean="0"/>
              <a:t>Schräghang</a:t>
            </a:r>
          </a:p>
          <a:p>
            <a:pPr marL="0" indent="0">
              <a:buNone/>
            </a:pPr>
            <a:r>
              <a:rPr lang="de-AT" sz="1400" b="1" dirty="0" smtClean="0"/>
              <a:t> </a:t>
            </a:r>
            <a:endParaRPr lang="de-AT" sz="1400" dirty="0"/>
          </a:p>
          <a:p>
            <a:pPr marL="0" indent="0">
              <a:buNone/>
            </a:pPr>
            <a:r>
              <a:rPr lang="de-AT" sz="1400" u="sng" dirty="0"/>
              <a:t>Ausgangslage:</a:t>
            </a:r>
            <a:r>
              <a:rPr lang="de-AT" sz="1400" dirty="0"/>
              <a:t> Klimmzugstange etwa 1,5fache Schulterbreite fassen, Arme gestreckt</a:t>
            </a:r>
            <a:r>
              <a:rPr lang="de-AT" sz="1400" dirty="0" smtClean="0"/>
              <a:t>,</a:t>
            </a:r>
          </a:p>
          <a:p>
            <a:pPr marL="0" indent="0">
              <a:buNone/>
            </a:pPr>
            <a:r>
              <a:rPr lang="de-AT" sz="1400" dirty="0" smtClean="0"/>
              <a:t>Finger </a:t>
            </a:r>
            <a:r>
              <a:rPr lang="de-AT" sz="1400" dirty="0"/>
              <a:t>zeigen vom Körper weg, Beine am Boden etwa </a:t>
            </a:r>
            <a:r>
              <a:rPr lang="de-AT" sz="1400" dirty="0" smtClean="0"/>
              <a:t>60 cm </a:t>
            </a:r>
            <a:r>
              <a:rPr lang="de-AT" sz="1400" dirty="0"/>
              <a:t>vor dem Kopf, Körper in </a:t>
            </a:r>
            <a:endParaRPr lang="de-AT" sz="1400" dirty="0" smtClean="0"/>
          </a:p>
          <a:p>
            <a:pPr marL="0" indent="0">
              <a:buNone/>
            </a:pPr>
            <a:r>
              <a:rPr lang="de-AT" sz="1400" dirty="0" smtClean="0"/>
              <a:t>Schräglage. </a:t>
            </a:r>
          </a:p>
          <a:p>
            <a:pPr marL="0" indent="0">
              <a:buNone/>
            </a:pPr>
            <a:endParaRPr lang="de-AT" sz="1400" dirty="0"/>
          </a:p>
          <a:p>
            <a:pPr marL="0" indent="0">
              <a:buNone/>
            </a:pPr>
            <a:r>
              <a:rPr lang="de-AT" sz="1400" dirty="0"/>
              <a:t/>
            </a:r>
            <a:br>
              <a:rPr lang="de-AT" sz="1400" dirty="0"/>
            </a:br>
            <a:r>
              <a:rPr lang="de-AT" sz="1400" u="sng" dirty="0"/>
              <a:t>Übung:</a:t>
            </a:r>
            <a:r>
              <a:rPr lang="de-AT" sz="1400" dirty="0"/>
              <a:t>  Oberkörper hochziehen </a:t>
            </a:r>
            <a:r>
              <a:rPr lang="de-AT" sz="1400" dirty="0" smtClean="0"/>
              <a:t>so dass </a:t>
            </a:r>
            <a:r>
              <a:rPr lang="de-AT" sz="1400" dirty="0"/>
              <a:t>die Stirn die Stange berührt, senken bis </a:t>
            </a:r>
            <a:r>
              <a:rPr lang="de-AT" sz="1400" dirty="0" smtClean="0"/>
              <a:t>die</a:t>
            </a:r>
          </a:p>
          <a:p>
            <a:pPr marL="0" indent="0">
              <a:buNone/>
            </a:pPr>
            <a:r>
              <a:rPr lang="de-AT" sz="1400" dirty="0" smtClean="0"/>
              <a:t> </a:t>
            </a:r>
            <a:r>
              <a:rPr lang="de-AT" sz="1400" dirty="0"/>
              <a:t>Arme zu 170° gestreckt sind. </a:t>
            </a:r>
            <a:endParaRPr lang="de-AT" sz="1400" dirty="0" smtClean="0"/>
          </a:p>
          <a:p>
            <a:pPr marL="0" indent="0">
              <a:buNone/>
            </a:pPr>
            <a:endParaRPr lang="de-AT" sz="1400" dirty="0"/>
          </a:p>
          <a:p>
            <a:pPr marL="0" indent="0">
              <a:buNone/>
            </a:pPr>
            <a:r>
              <a:rPr lang="de-AT" sz="1400" dirty="0"/>
              <a:t/>
            </a:r>
            <a:br>
              <a:rPr lang="de-AT" sz="1400" dirty="0"/>
            </a:br>
            <a:r>
              <a:rPr lang="de-AT" sz="1400" u="sng" dirty="0"/>
              <a:t>Achtung:</a:t>
            </a:r>
            <a:r>
              <a:rPr lang="de-AT" sz="1400" dirty="0"/>
              <a:t> Mit den Armen ziehen, nicht reißen</a:t>
            </a:r>
            <a:r>
              <a:rPr lang="de-AT" sz="1400" dirty="0" smtClean="0"/>
              <a:t>.</a:t>
            </a:r>
          </a:p>
          <a:p>
            <a:pPr marL="0" indent="0">
              <a:buNone/>
            </a:pPr>
            <a:endParaRPr lang="de-AT" sz="1400" dirty="0"/>
          </a:p>
          <a:p>
            <a:pPr marL="0" indent="0">
              <a:buNone/>
            </a:pPr>
            <a:r>
              <a:rPr lang="de-AT" sz="1400" b="1" dirty="0"/>
              <a:t>Hängende Beine (Stange</a:t>
            </a:r>
            <a:r>
              <a:rPr lang="de-AT" sz="1400" b="1" dirty="0" smtClean="0"/>
              <a:t>)</a:t>
            </a:r>
          </a:p>
          <a:p>
            <a:pPr marL="0" indent="0">
              <a:buNone/>
            </a:pPr>
            <a:endParaRPr lang="de-AT" sz="1400" dirty="0"/>
          </a:p>
          <a:p>
            <a:pPr marL="0" indent="0">
              <a:buNone/>
            </a:pPr>
            <a:r>
              <a:rPr lang="de-AT" sz="1400" u="sng" dirty="0"/>
              <a:t>Ausgangslage:</a:t>
            </a:r>
            <a:r>
              <a:rPr lang="de-AT" sz="1400" dirty="0"/>
              <a:t> höher gelegene Stange beidhändig </a:t>
            </a:r>
            <a:r>
              <a:rPr lang="de-AT" sz="1400" dirty="0" smtClean="0"/>
              <a:t>fassen, Arme </a:t>
            </a:r>
            <a:r>
              <a:rPr lang="de-AT" sz="1400" dirty="0"/>
              <a:t>gestreckt, </a:t>
            </a:r>
            <a:endParaRPr lang="de-AT" sz="1400" dirty="0" smtClean="0"/>
          </a:p>
          <a:p>
            <a:pPr marL="0" indent="0">
              <a:buNone/>
            </a:pPr>
            <a:r>
              <a:rPr lang="de-AT" sz="1400" dirty="0" smtClean="0"/>
              <a:t>beide </a:t>
            </a:r>
            <a:r>
              <a:rPr lang="de-AT" sz="1400" dirty="0"/>
              <a:t>Knie </a:t>
            </a:r>
            <a:r>
              <a:rPr lang="de-AT" sz="1400" dirty="0" smtClean="0"/>
              <a:t>etwa </a:t>
            </a:r>
            <a:r>
              <a:rPr lang="de-AT" sz="1400" dirty="0"/>
              <a:t>90° </a:t>
            </a:r>
            <a:r>
              <a:rPr lang="de-AT" sz="1400" dirty="0" smtClean="0"/>
              <a:t>beugen. </a:t>
            </a:r>
          </a:p>
          <a:p>
            <a:pPr marL="0" indent="0">
              <a:buNone/>
            </a:pPr>
            <a:endParaRPr lang="de-AT" sz="1400" dirty="0" smtClean="0"/>
          </a:p>
          <a:p>
            <a:pPr marL="0" indent="0">
              <a:buNone/>
            </a:pPr>
            <a:r>
              <a:rPr lang="de-AT" sz="1400" dirty="0"/>
              <a:t/>
            </a:r>
            <a:br>
              <a:rPr lang="de-AT" sz="1400" dirty="0"/>
            </a:br>
            <a:r>
              <a:rPr lang="de-AT" sz="1400" u="sng" dirty="0"/>
              <a:t>Übung:</a:t>
            </a:r>
            <a:r>
              <a:rPr lang="de-AT" sz="1400" dirty="0"/>
              <a:t> Knie bis auf Höhe Oberbauch/Brust bewegen, </a:t>
            </a:r>
            <a:endParaRPr lang="de-AT" sz="1400" dirty="0" smtClean="0"/>
          </a:p>
          <a:p>
            <a:pPr marL="0" indent="0">
              <a:buNone/>
            </a:pPr>
            <a:r>
              <a:rPr lang="de-AT" sz="1400" dirty="0" smtClean="0"/>
              <a:t>zurück </a:t>
            </a:r>
            <a:r>
              <a:rPr lang="de-AT" sz="1400" dirty="0"/>
              <a:t>in die </a:t>
            </a:r>
            <a:r>
              <a:rPr lang="de-AT" sz="1400" dirty="0" smtClean="0"/>
              <a:t>Ausgangslage. </a:t>
            </a:r>
          </a:p>
          <a:p>
            <a:pPr marL="0" indent="0">
              <a:buNone/>
            </a:pPr>
            <a:r>
              <a:rPr lang="de-AT" sz="1400" dirty="0"/>
              <a:t/>
            </a:r>
            <a:br>
              <a:rPr lang="de-AT" sz="1400" dirty="0"/>
            </a:br>
            <a:r>
              <a:rPr lang="de-AT" sz="1400" u="sng" dirty="0"/>
              <a:t>Achtung:</a:t>
            </a:r>
            <a:r>
              <a:rPr lang="de-AT" sz="1400" dirty="0"/>
              <a:t> </a:t>
            </a:r>
            <a:r>
              <a:rPr lang="de-AT" sz="1400" dirty="0" smtClean="0"/>
              <a:t>langsame &amp; </a:t>
            </a:r>
            <a:r>
              <a:rPr lang="de-AT" sz="1400" dirty="0"/>
              <a:t>angespannte Bewegung, nicht ruckartig oder mit Schwung </a:t>
            </a:r>
            <a:endParaRPr lang="de-AT" sz="1400" dirty="0" smtClean="0"/>
          </a:p>
          <a:p>
            <a:pPr marL="0" indent="0">
              <a:buNone/>
            </a:pPr>
            <a:r>
              <a:rPr lang="de-AT" sz="1400" dirty="0"/>
              <a:t>d</a:t>
            </a:r>
            <a:r>
              <a:rPr lang="de-AT" sz="1400" dirty="0" smtClean="0"/>
              <a:t>urchführen.</a:t>
            </a:r>
            <a:endParaRPr lang="de-AT" sz="1400" dirty="0"/>
          </a:p>
          <a:p>
            <a:pPr marL="0" indent="0">
              <a:buNone/>
            </a:pPr>
            <a:endParaRPr lang="de-AT" sz="1400" dirty="0"/>
          </a:p>
          <a:p>
            <a:endParaRPr lang="de-AT" dirty="0"/>
          </a:p>
        </p:txBody>
      </p:sp>
      <p:pic>
        <p:nvPicPr>
          <p:cNvPr id="4098" name="Picture 2" descr="C:\Connect\Gesundheitsbusiness\Sport\Sportetes\Fotos für Trainingsanleitung\Auswahl-8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7" y="1484785"/>
            <a:ext cx="929274" cy="62035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Connect\Gesundheitsbusiness\Sport\Sportetes\Fotos für Trainingsanleitung\Auswahl-8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2468764"/>
            <a:ext cx="1008112" cy="67298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Connect\Gesundheitsbusiness\Sport\Sportetes\Fotos für Trainingsanleitung\Auswahl-8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6336" y="3841663"/>
            <a:ext cx="632661" cy="947707"/>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Connect\Gesundheitsbusiness\Sport\Sportetes\Fotos für Trainingsanleitung\Auswahl-8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176" y="4789370"/>
            <a:ext cx="634639" cy="992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41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548680"/>
            <a:ext cx="8216081" cy="5976664"/>
          </a:xfrm>
        </p:spPr>
        <p:txBody>
          <a:bodyPr/>
          <a:lstStyle/>
          <a:p>
            <a:pPr marL="0" indent="0">
              <a:buNone/>
            </a:pPr>
            <a:r>
              <a:rPr lang="de-AT" sz="1400" b="1" dirty="0"/>
              <a:t>Am Stand Laufen mit hoher Frequenz</a:t>
            </a:r>
            <a:endParaRPr lang="de-AT" sz="1400" dirty="0"/>
          </a:p>
          <a:p>
            <a:pPr marL="0" indent="0">
              <a:buNone/>
            </a:pPr>
            <a:endParaRPr lang="de-AT" sz="1400" dirty="0" smtClean="0"/>
          </a:p>
          <a:p>
            <a:pPr marL="0" indent="0">
              <a:buNone/>
            </a:pPr>
            <a:r>
              <a:rPr lang="de-AT" sz="1400" u="sng" dirty="0" smtClean="0"/>
              <a:t>Ausgangslage</a:t>
            </a:r>
            <a:r>
              <a:rPr lang="de-AT" sz="1400" u="sng" dirty="0"/>
              <a:t>:</a:t>
            </a:r>
            <a:r>
              <a:rPr lang="de-AT" sz="1400" dirty="0"/>
              <a:t> </a:t>
            </a:r>
            <a:r>
              <a:rPr lang="de-AT" sz="1400" dirty="0" smtClean="0"/>
              <a:t>Gerader, </a:t>
            </a:r>
            <a:r>
              <a:rPr lang="de-AT" sz="1400" dirty="0"/>
              <a:t>hüftbreiter </a:t>
            </a:r>
            <a:r>
              <a:rPr lang="de-AT" sz="1400" dirty="0" smtClean="0"/>
              <a:t>&amp; aufrechter </a:t>
            </a:r>
            <a:r>
              <a:rPr lang="de-AT" sz="1400" dirty="0"/>
              <a:t>Stand am </a:t>
            </a:r>
            <a:r>
              <a:rPr lang="de-AT" sz="1400" dirty="0" smtClean="0"/>
              <a:t>Boden. </a:t>
            </a:r>
          </a:p>
          <a:p>
            <a:pPr marL="0" indent="0">
              <a:buNone/>
            </a:pPr>
            <a:endParaRPr lang="de-AT" sz="1400" dirty="0" smtClean="0"/>
          </a:p>
          <a:p>
            <a:pPr marL="0" indent="0">
              <a:buNone/>
            </a:pPr>
            <a:endParaRPr lang="de-AT" sz="1400" u="sng" dirty="0" smtClean="0"/>
          </a:p>
          <a:p>
            <a:pPr marL="0" indent="0">
              <a:buNone/>
            </a:pPr>
            <a:r>
              <a:rPr lang="de-AT" sz="1400" u="sng" dirty="0" smtClean="0"/>
              <a:t>Übung</a:t>
            </a:r>
            <a:r>
              <a:rPr lang="de-AT" sz="1400" u="sng" dirty="0"/>
              <a:t>:</a:t>
            </a:r>
            <a:r>
              <a:rPr lang="de-AT" sz="1400" dirty="0"/>
              <a:t> Auf den Zehenballen abwechselnd mit möglichst hoher Frequenz am Stand eine </a:t>
            </a:r>
            <a:endParaRPr lang="de-AT" sz="1400" dirty="0" smtClean="0"/>
          </a:p>
          <a:p>
            <a:pPr marL="0" indent="0">
              <a:buNone/>
            </a:pPr>
            <a:r>
              <a:rPr lang="de-AT" sz="1400" dirty="0" smtClean="0"/>
              <a:t>Laufbewegung </a:t>
            </a:r>
            <a:r>
              <a:rPr lang="de-AT" sz="1400" dirty="0"/>
              <a:t>durchführen</a:t>
            </a:r>
            <a:r>
              <a:rPr lang="de-AT" sz="1400" dirty="0" smtClean="0"/>
              <a:t>,</a:t>
            </a:r>
          </a:p>
          <a:p>
            <a:pPr marL="0" indent="0">
              <a:buNone/>
            </a:pPr>
            <a:endParaRPr lang="de-AT" sz="1400" dirty="0"/>
          </a:p>
          <a:p>
            <a:pPr marL="0" indent="0">
              <a:buNone/>
            </a:pPr>
            <a:r>
              <a:rPr lang="de-AT" sz="1400" dirty="0" smtClean="0"/>
              <a:t>                           Arme </a:t>
            </a:r>
            <a:r>
              <a:rPr lang="de-AT" sz="1400" dirty="0"/>
              <a:t>in etwa 90° Beugung seitlich </a:t>
            </a:r>
            <a:r>
              <a:rPr lang="de-AT" sz="1400" dirty="0" smtClean="0"/>
              <a:t>mitschwingen              </a:t>
            </a:r>
            <a:r>
              <a:rPr lang="de-AT" sz="1400" dirty="0"/>
              <a:t>lassen. </a:t>
            </a:r>
            <a:endParaRPr lang="de-AT" sz="1400" dirty="0" smtClean="0"/>
          </a:p>
          <a:p>
            <a:pPr marL="0" indent="0">
              <a:buNone/>
            </a:pPr>
            <a:endParaRPr lang="de-AT" sz="1400" dirty="0"/>
          </a:p>
          <a:p>
            <a:pPr marL="0" indent="0">
              <a:buNone/>
            </a:pPr>
            <a:endParaRPr lang="de-AT" sz="1400" dirty="0" smtClean="0"/>
          </a:p>
          <a:p>
            <a:pPr marL="0" indent="0">
              <a:buNone/>
            </a:pPr>
            <a:r>
              <a:rPr lang="de-AT" sz="1400" dirty="0"/>
              <a:t/>
            </a:r>
            <a:br>
              <a:rPr lang="de-AT" sz="1400" dirty="0"/>
            </a:br>
            <a:r>
              <a:rPr lang="de-AT" sz="1400" u="sng" dirty="0"/>
              <a:t>Achtung:</a:t>
            </a:r>
            <a:r>
              <a:rPr lang="de-AT" sz="1400" dirty="0"/>
              <a:t> Knie nicht zu weit </a:t>
            </a:r>
            <a:r>
              <a:rPr lang="de-AT" sz="1400" dirty="0" smtClean="0"/>
              <a:t>anheben</a:t>
            </a:r>
            <a:r>
              <a:rPr lang="de-AT" sz="1400" dirty="0"/>
              <a:t>, </a:t>
            </a:r>
            <a:r>
              <a:rPr lang="de-AT" sz="1400" dirty="0" smtClean="0"/>
              <a:t>eher auf </a:t>
            </a:r>
            <a:r>
              <a:rPr lang="de-AT" sz="1400" dirty="0"/>
              <a:t>Geschwindigkeit und Frequenz </a:t>
            </a:r>
            <a:r>
              <a:rPr lang="de-AT" sz="1400" dirty="0" smtClean="0"/>
              <a:t>achten.</a:t>
            </a:r>
            <a:endParaRPr lang="de-AT" sz="1400" dirty="0"/>
          </a:p>
          <a:p>
            <a:endParaRPr lang="de-AT" sz="1400" dirty="0" smtClean="0"/>
          </a:p>
          <a:p>
            <a:pPr marL="0" indent="0">
              <a:buNone/>
            </a:pPr>
            <a:r>
              <a:rPr lang="de-AT" sz="1400" b="1" dirty="0"/>
              <a:t>Hängende Beine (Stange</a:t>
            </a:r>
            <a:r>
              <a:rPr lang="de-AT" sz="1400" b="1" dirty="0" smtClean="0"/>
              <a:t>)</a:t>
            </a:r>
          </a:p>
          <a:p>
            <a:pPr marL="0" indent="0">
              <a:buNone/>
            </a:pPr>
            <a:endParaRPr lang="de-AT" sz="1400" dirty="0"/>
          </a:p>
          <a:p>
            <a:pPr marL="0" indent="0">
              <a:buNone/>
            </a:pPr>
            <a:r>
              <a:rPr lang="de-AT" sz="1400" u="sng" dirty="0"/>
              <a:t>Ausgangslage:</a:t>
            </a:r>
            <a:r>
              <a:rPr lang="de-AT" sz="1400" dirty="0"/>
              <a:t> höher gelegene Stange beidhändig fassen, </a:t>
            </a:r>
            <a:endParaRPr lang="de-AT" sz="1400" dirty="0" smtClean="0"/>
          </a:p>
          <a:p>
            <a:pPr marL="0" indent="0">
              <a:buNone/>
            </a:pPr>
            <a:r>
              <a:rPr lang="de-AT" sz="1400" dirty="0" smtClean="0"/>
              <a:t>Arme </a:t>
            </a:r>
            <a:r>
              <a:rPr lang="de-AT" sz="1400" dirty="0"/>
              <a:t>gestreckt, beide Knie </a:t>
            </a:r>
            <a:r>
              <a:rPr lang="de-AT" sz="1400" dirty="0" smtClean="0"/>
              <a:t>etwa </a:t>
            </a:r>
            <a:r>
              <a:rPr lang="de-AT" sz="1400" dirty="0"/>
              <a:t>90° </a:t>
            </a:r>
            <a:r>
              <a:rPr lang="de-AT" sz="1400" dirty="0" smtClean="0"/>
              <a:t>beugen. </a:t>
            </a:r>
          </a:p>
          <a:p>
            <a:pPr marL="0" indent="0">
              <a:buNone/>
            </a:pPr>
            <a:r>
              <a:rPr lang="de-AT" sz="1400" dirty="0"/>
              <a:t/>
            </a:r>
            <a:br>
              <a:rPr lang="de-AT" sz="1400" dirty="0"/>
            </a:br>
            <a:r>
              <a:rPr lang="de-AT" sz="1400" u="sng" dirty="0"/>
              <a:t>Übung:</a:t>
            </a:r>
            <a:r>
              <a:rPr lang="de-AT" sz="1400" dirty="0"/>
              <a:t> Knie bis auf Höhe Oberbauch/Brust bewegen, zurück in die </a:t>
            </a:r>
            <a:r>
              <a:rPr lang="de-AT" sz="1400" dirty="0" smtClean="0"/>
              <a:t>Ausgangslage. </a:t>
            </a:r>
          </a:p>
          <a:p>
            <a:pPr marL="0" indent="0">
              <a:buNone/>
            </a:pPr>
            <a:r>
              <a:rPr lang="de-AT" sz="1400" dirty="0"/>
              <a:t/>
            </a:r>
            <a:br>
              <a:rPr lang="de-AT" sz="1400" dirty="0"/>
            </a:br>
            <a:r>
              <a:rPr lang="de-AT" sz="1400" u="sng" dirty="0"/>
              <a:t>Achtung:</a:t>
            </a:r>
            <a:r>
              <a:rPr lang="de-AT" sz="1400" dirty="0"/>
              <a:t> langsame angespannte Bewegung, nicht ruckartig oder mit Schwung </a:t>
            </a:r>
            <a:r>
              <a:rPr lang="de-AT" sz="1400" dirty="0" smtClean="0"/>
              <a:t>durchführen.</a:t>
            </a:r>
            <a:endParaRPr lang="de-AT" sz="1400" dirty="0"/>
          </a:p>
          <a:p>
            <a:endParaRPr lang="de-AT" sz="1400" dirty="0"/>
          </a:p>
        </p:txBody>
      </p:sp>
      <p:pic>
        <p:nvPicPr>
          <p:cNvPr id="5122" name="Picture 2" descr="C:\Connect\Gesundheitsbusiness\Sport\Sportetes\Fotos für Trainingsanleitung\Auswahl-1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7577" y="970496"/>
            <a:ext cx="605050" cy="740544"/>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Connect\Gesundheitsbusiness\Sport\Sportetes\Fotos für Trainingsanleitung\Auswahl-4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2407586"/>
            <a:ext cx="504486" cy="88456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Connect\Gesundheitsbusiness\Sport\Sportetes\Fotos für Trainingsanleitung\Auswahl-4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98846" y="2420888"/>
            <a:ext cx="504034" cy="883767"/>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Connect\Gesundheitsbusiness\Sport\Sportetes\Fotos für Trainingsanleitung\Auswahl-4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53993" y="2407586"/>
            <a:ext cx="504486" cy="88456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Connect\Gesundheitsbusiness\Sport\Sportetes\Fotos für Trainingsanleitung\Auswahl-88.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56004" y="4408818"/>
            <a:ext cx="560212" cy="839180"/>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Connect\Gesundheitsbusiness\Sport\Sportetes\Fotos für Trainingsanleitung\Auswahl-89.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5085184"/>
            <a:ext cx="576063" cy="900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555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476672"/>
            <a:ext cx="8216081" cy="5976664"/>
          </a:xfrm>
        </p:spPr>
        <p:txBody>
          <a:bodyPr/>
          <a:lstStyle/>
          <a:p>
            <a:pPr marL="0" indent="0">
              <a:buNone/>
            </a:pPr>
            <a:r>
              <a:rPr lang="de-AT" sz="1400" b="1" dirty="0"/>
              <a:t>Pullovers am </a:t>
            </a:r>
            <a:r>
              <a:rPr lang="de-AT" sz="1400" b="1" dirty="0" smtClean="0"/>
              <a:t>Bett</a:t>
            </a:r>
          </a:p>
          <a:p>
            <a:pPr marL="0" indent="0">
              <a:buNone/>
            </a:pPr>
            <a:endParaRPr lang="de-AT" sz="1400" dirty="0"/>
          </a:p>
          <a:p>
            <a:pPr marL="0" indent="0">
              <a:buNone/>
            </a:pPr>
            <a:r>
              <a:rPr lang="de-AT" sz="1400" u="sng" dirty="0"/>
              <a:t>Ausgangslage:</a:t>
            </a:r>
            <a:r>
              <a:rPr lang="de-AT" sz="1400" dirty="0"/>
              <a:t> Rückenlage an einem Bett (oder erhöhtes Plateau), Kopf in </a:t>
            </a:r>
            <a:endParaRPr lang="de-AT" sz="1400" dirty="0" smtClean="0"/>
          </a:p>
          <a:p>
            <a:pPr marL="0" indent="0">
              <a:buNone/>
            </a:pPr>
            <a:r>
              <a:rPr lang="de-AT" sz="1400" dirty="0" smtClean="0"/>
              <a:t>Bettkantennähe</a:t>
            </a:r>
            <a:r>
              <a:rPr lang="de-AT" sz="1400" dirty="0"/>
              <a:t>, Arme gestreckt über den Kopf (inkl. </a:t>
            </a:r>
            <a:r>
              <a:rPr lang="de-AT" sz="1400" dirty="0" smtClean="0"/>
              <a:t>Gewicht, </a:t>
            </a:r>
            <a:r>
              <a:rPr lang="de-AT" sz="1400" dirty="0"/>
              <a:t>z.B. Buch</a:t>
            </a:r>
            <a:r>
              <a:rPr lang="de-AT" sz="1400" dirty="0" smtClean="0"/>
              <a:t>),</a:t>
            </a:r>
          </a:p>
          <a:p>
            <a:pPr marL="0" indent="0">
              <a:buNone/>
            </a:pPr>
            <a:r>
              <a:rPr lang="de-AT" sz="1400" dirty="0" smtClean="0"/>
              <a:t>Beine angewinkelt</a:t>
            </a:r>
            <a:r>
              <a:rPr lang="de-AT" sz="1400" dirty="0"/>
              <a:t>. </a:t>
            </a:r>
            <a:endParaRPr lang="de-AT" sz="1400" dirty="0" smtClean="0"/>
          </a:p>
          <a:p>
            <a:pPr marL="0" indent="0">
              <a:buNone/>
            </a:pPr>
            <a:r>
              <a:rPr lang="de-AT" sz="1400" dirty="0"/>
              <a:t/>
            </a:r>
            <a:br>
              <a:rPr lang="de-AT" sz="1400" dirty="0"/>
            </a:br>
            <a:endParaRPr lang="de-AT" sz="1400" dirty="0" smtClean="0"/>
          </a:p>
          <a:p>
            <a:pPr marL="0" indent="0">
              <a:buNone/>
            </a:pPr>
            <a:r>
              <a:rPr lang="de-AT" sz="1400" u="sng" dirty="0" smtClean="0"/>
              <a:t>Übung</a:t>
            </a:r>
            <a:r>
              <a:rPr lang="de-AT" sz="1400" u="sng" dirty="0"/>
              <a:t>:</a:t>
            </a:r>
            <a:r>
              <a:rPr lang="de-AT" sz="1400" dirty="0"/>
              <a:t> Gestreckte Arme bis auf 90° nach </a:t>
            </a:r>
            <a:r>
              <a:rPr lang="de-AT" sz="1400" dirty="0" smtClean="0"/>
              <a:t>vorne/oben </a:t>
            </a:r>
            <a:r>
              <a:rPr lang="de-AT" sz="1400" dirty="0"/>
              <a:t>bewegen, </a:t>
            </a:r>
            <a:endParaRPr lang="de-AT" sz="1400" dirty="0" smtClean="0"/>
          </a:p>
          <a:p>
            <a:pPr marL="0" indent="0">
              <a:buNone/>
            </a:pPr>
            <a:endParaRPr lang="de-AT" sz="1400" dirty="0"/>
          </a:p>
          <a:p>
            <a:pPr marL="0" indent="0">
              <a:buNone/>
            </a:pPr>
            <a:endParaRPr lang="de-AT" sz="1400" dirty="0" smtClean="0"/>
          </a:p>
          <a:p>
            <a:pPr marL="0" indent="0">
              <a:buNone/>
            </a:pPr>
            <a:r>
              <a:rPr lang="de-AT" sz="1400" dirty="0" smtClean="0"/>
              <a:t>Gewicht </a:t>
            </a:r>
            <a:r>
              <a:rPr lang="de-AT" sz="1400" dirty="0"/>
              <a:t>mitnehmen, </a:t>
            </a:r>
            <a:r>
              <a:rPr lang="de-AT" sz="1400" dirty="0" smtClean="0"/>
              <a:t>                           danach zurück </a:t>
            </a:r>
            <a:r>
              <a:rPr lang="de-AT" sz="1400" dirty="0"/>
              <a:t>in die </a:t>
            </a:r>
            <a:r>
              <a:rPr lang="de-AT" sz="1400" dirty="0" smtClean="0"/>
              <a:t>Ausgangslage.</a:t>
            </a:r>
          </a:p>
          <a:p>
            <a:pPr marL="0" indent="0">
              <a:buNone/>
            </a:pPr>
            <a:r>
              <a:rPr lang="de-AT" sz="1400" dirty="0"/>
              <a:t/>
            </a:r>
            <a:br>
              <a:rPr lang="de-AT" sz="1400" dirty="0"/>
            </a:br>
            <a:r>
              <a:rPr lang="de-AT" sz="1400" u="sng" dirty="0"/>
              <a:t>Achtung:</a:t>
            </a:r>
            <a:r>
              <a:rPr lang="de-AT" sz="1400" dirty="0"/>
              <a:t>  Arme maximal nach hinten führen, </a:t>
            </a:r>
            <a:r>
              <a:rPr lang="de-AT" sz="1400" dirty="0" smtClean="0"/>
              <a:t>jedoch nicht </a:t>
            </a:r>
            <a:r>
              <a:rPr lang="de-AT" sz="1400" dirty="0"/>
              <a:t>weiter nach vorne als auf </a:t>
            </a:r>
            <a:endParaRPr lang="de-AT" sz="1400" dirty="0" smtClean="0"/>
          </a:p>
          <a:p>
            <a:pPr marL="0" indent="0">
              <a:buNone/>
            </a:pPr>
            <a:r>
              <a:rPr lang="de-AT" sz="1400" dirty="0" smtClean="0"/>
              <a:t>Schulter/Brusthöhe.</a:t>
            </a:r>
          </a:p>
          <a:p>
            <a:pPr marL="0" indent="0">
              <a:buNone/>
            </a:pPr>
            <a:endParaRPr lang="de-AT" sz="1400" b="1" dirty="0" smtClean="0"/>
          </a:p>
          <a:p>
            <a:pPr marL="0" indent="0">
              <a:buNone/>
            </a:pPr>
            <a:r>
              <a:rPr lang="de-AT" sz="1400" b="1" dirty="0" smtClean="0"/>
              <a:t>Schulterheben</a:t>
            </a:r>
          </a:p>
          <a:p>
            <a:pPr marL="0" indent="0">
              <a:buNone/>
            </a:pPr>
            <a:endParaRPr lang="de-AT" sz="1400" dirty="0"/>
          </a:p>
          <a:p>
            <a:pPr marL="0" indent="0">
              <a:buNone/>
            </a:pPr>
            <a:r>
              <a:rPr lang="de-AT" sz="1400" u="sng" dirty="0"/>
              <a:t>Ausgangslage:</a:t>
            </a:r>
            <a:r>
              <a:rPr lang="de-AT" sz="1400" dirty="0"/>
              <a:t> Schulterbreiter Stand, Arme mit 2 schweren Gewichten </a:t>
            </a:r>
            <a:endParaRPr lang="de-AT" sz="1400" dirty="0" smtClean="0"/>
          </a:p>
          <a:p>
            <a:pPr marL="0" indent="0">
              <a:buNone/>
            </a:pPr>
            <a:r>
              <a:rPr lang="de-AT" sz="1400" dirty="0" smtClean="0"/>
              <a:t>seitlich </a:t>
            </a:r>
            <a:r>
              <a:rPr lang="de-AT" sz="1400" dirty="0"/>
              <a:t>hängend. </a:t>
            </a:r>
            <a:br>
              <a:rPr lang="de-AT" sz="1400" dirty="0"/>
            </a:br>
            <a:endParaRPr lang="de-AT" sz="1400" dirty="0" smtClean="0"/>
          </a:p>
          <a:p>
            <a:pPr marL="0" indent="0">
              <a:buNone/>
            </a:pPr>
            <a:r>
              <a:rPr lang="de-AT" sz="1400" u="sng" dirty="0" smtClean="0"/>
              <a:t>Übung</a:t>
            </a:r>
            <a:r>
              <a:rPr lang="de-AT" sz="1400" u="sng" dirty="0"/>
              <a:t>:</a:t>
            </a:r>
            <a:r>
              <a:rPr lang="de-AT" sz="1400" dirty="0"/>
              <a:t> Schulter beidseits heben und kreisen, Schulter wieder senken. </a:t>
            </a:r>
            <a:endParaRPr lang="de-AT" sz="1400" dirty="0" smtClean="0"/>
          </a:p>
          <a:p>
            <a:pPr marL="0" indent="0">
              <a:buNone/>
            </a:pPr>
            <a:r>
              <a:rPr lang="de-AT" sz="1400" dirty="0"/>
              <a:t/>
            </a:r>
            <a:br>
              <a:rPr lang="de-AT" sz="1400" dirty="0"/>
            </a:br>
            <a:r>
              <a:rPr lang="de-AT" sz="1400" u="sng" dirty="0"/>
              <a:t>Achtung:</a:t>
            </a:r>
            <a:r>
              <a:rPr lang="de-AT" sz="1400" dirty="0"/>
              <a:t> Arme gestreckt </a:t>
            </a:r>
            <a:r>
              <a:rPr lang="de-AT" sz="1400" dirty="0" smtClean="0"/>
              <a:t>lassen.</a:t>
            </a:r>
            <a:endParaRPr lang="de-AT" sz="1400" dirty="0"/>
          </a:p>
          <a:p>
            <a:pPr marL="0" indent="0">
              <a:buNone/>
            </a:pPr>
            <a:endParaRPr lang="de-AT" sz="1400" dirty="0"/>
          </a:p>
          <a:p>
            <a:endParaRPr lang="de-AT" sz="1400" dirty="0"/>
          </a:p>
        </p:txBody>
      </p:sp>
      <p:pic>
        <p:nvPicPr>
          <p:cNvPr id="6146" name="Picture 2" descr="C:\Connect\Gesundheitsbusiness\Sport\Sportetes\Fotos für Trainingsanleitung\Auswahl-6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582" y="1556792"/>
            <a:ext cx="1123735" cy="61605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Connect\Gesundheitsbusiness\Sport\Sportetes\Fotos für Trainingsanleitung\Auswahl-6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2852936"/>
            <a:ext cx="1008112" cy="603527"/>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Connect\Gesundheitsbusiness\Sport\Sportetes\Fotos für Trainingsanleitung\Auswahl-6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62262"/>
            <a:ext cx="1048164" cy="675556"/>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Connect\Gesundheitsbusiness\Sport\Sportetes\Fotos für Trainingsanleitung\Auswahl-5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80119" y="4365104"/>
            <a:ext cx="638826" cy="956942"/>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Connect\Gesundheitsbusiness\Sport\Sportetes\Fotos für Trainingsanleitung\Auswahl-58.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6600" y="5415160"/>
            <a:ext cx="681744" cy="1021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685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620688"/>
            <a:ext cx="8216081" cy="5505475"/>
          </a:xfrm>
        </p:spPr>
        <p:txBody>
          <a:bodyPr/>
          <a:lstStyle/>
          <a:p>
            <a:pPr marL="0" indent="0">
              <a:buNone/>
            </a:pPr>
            <a:r>
              <a:rPr lang="de-AT" sz="1400" b="1" dirty="0" smtClean="0"/>
              <a:t>Seit-Frontheben</a:t>
            </a:r>
          </a:p>
          <a:p>
            <a:pPr marL="0" indent="0">
              <a:buNone/>
            </a:pPr>
            <a:endParaRPr lang="de-AT" sz="1400" dirty="0"/>
          </a:p>
          <a:p>
            <a:pPr marL="0" indent="0">
              <a:buNone/>
            </a:pPr>
            <a:r>
              <a:rPr lang="de-AT" sz="1400" u="sng" dirty="0"/>
              <a:t>Ausgangslage:</a:t>
            </a:r>
            <a:r>
              <a:rPr lang="de-AT" sz="1400" dirty="0"/>
              <a:t> Schulterbreiter Stand, Arme seitlich </a:t>
            </a:r>
            <a:r>
              <a:rPr lang="de-AT" sz="1400" dirty="0" smtClean="0"/>
              <a:t>hängend, inkl</a:t>
            </a:r>
            <a:r>
              <a:rPr lang="de-AT" sz="1400" dirty="0"/>
              <a:t>. Gewichte (z.B. </a:t>
            </a:r>
            <a:r>
              <a:rPr lang="de-AT" sz="1400" dirty="0" smtClean="0"/>
              <a:t>Bücher, Rucksack</a:t>
            </a:r>
            <a:r>
              <a:rPr lang="de-AT" sz="1400" dirty="0"/>
              <a:t>, Hantel etc</a:t>
            </a:r>
            <a:r>
              <a:rPr lang="de-AT" sz="1400" dirty="0" smtClean="0"/>
              <a:t>.). </a:t>
            </a:r>
            <a:endParaRPr lang="de-AT" sz="1400" dirty="0"/>
          </a:p>
          <a:p>
            <a:pPr marL="0" indent="0">
              <a:buNone/>
            </a:pPr>
            <a:endParaRPr lang="de-AT" sz="1400" dirty="0" smtClean="0"/>
          </a:p>
          <a:p>
            <a:pPr marL="0" indent="0">
              <a:buNone/>
            </a:pPr>
            <a:r>
              <a:rPr lang="de-AT" sz="1400" dirty="0"/>
              <a:t/>
            </a:r>
            <a:br>
              <a:rPr lang="de-AT" sz="1400" dirty="0"/>
            </a:br>
            <a:endParaRPr lang="de-AT" sz="1400" dirty="0" smtClean="0"/>
          </a:p>
          <a:p>
            <a:pPr marL="0" indent="0">
              <a:buNone/>
            </a:pPr>
            <a:r>
              <a:rPr lang="de-AT" sz="1400" u="sng" dirty="0" smtClean="0"/>
              <a:t>Übung</a:t>
            </a:r>
            <a:r>
              <a:rPr lang="de-AT" sz="1400" u="sng" dirty="0"/>
              <a:t>:</a:t>
            </a:r>
            <a:r>
              <a:rPr lang="de-AT" sz="1400" dirty="0"/>
              <a:t> Beide Arme gleichzeitig gestreckt zur Seite in die Waagrechte bringen, </a:t>
            </a:r>
            <a:endParaRPr lang="de-AT" sz="1400" dirty="0" smtClean="0"/>
          </a:p>
          <a:p>
            <a:pPr marL="0" indent="0">
              <a:buNone/>
            </a:pPr>
            <a:endParaRPr lang="de-AT" sz="1400" dirty="0"/>
          </a:p>
          <a:p>
            <a:pPr marL="0" indent="0">
              <a:buNone/>
            </a:pPr>
            <a:endParaRPr lang="de-AT" sz="1400" dirty="0" smtClean="0"/>
          </a:p>
          <a:p>
            <a:pPr marL="0" indent="0">
              <a:buNone/>
            </a:pPr>
            <a:r>
              <a:rPr lang="de-AT" sz="1400" dirty="0" smtClean="0"/>
              <a:t>zurück </a:t>
            </a:r>
            <a:r>
              <a:rPr lang="de-AT" sz="1400" dirty="0"/>
              <a:t>in </a:t>
            </a:r>
            <a:r>
              <a:rPr lang="de-AT" sz="1400" dirty="0" smtClean="0"/>
              <a:t>die </a:t>
            </a:r>
            <a:r>
              <a:rPr lang="de-AT" sz="1400" dirty="0"/>
              <a:t>Ausgangslage, dann abwechselnd nach </a:t>
            </a:r>
            <a:r>
              <a:rPr lang="de-AT" sz="1400" dirty="0" smtClean="0"/>
              <a:t>vorne/oben </a:t>
            </a:r>
            <a:r>
              <a:rPr lang="de-AT" sz="1400" dirty="0"/>
              <a:t>in etwa Kopfhöhe </a:t>
            </a:r>
            <a:endParaRPr lang="de-AT" sz="1400" dirty="0" smtClean="0"/>
          </a:p>
          <a:p>
            <a:pPr marL="0" indent="0">
              <a:buNone/>
            </a:pPr>
            <a:r>
              <a:rPr lang="de-AT" sz="1400" dirty="0" smtClean="0"/>
              <a:t>bringen</a:t>
            </a:r>
            <a:r>
              <a:rPr lang="de-AT" sz="1400" dirty="0"/>
              <a:t>. </a:t>
            </a:r>
            <a:endParaRPr lang="de-AT" sz="1400" dirty="0" smtClean="0"/>
          </a:p>
          <a:p>
            <a:pPr marL="0" indent="0">
              <a:buNone/>
            </a:pPr>
            <a:endParaRPr lang="de-AT" sz="1400" dirty="0"/>
          </a:p>
          <a:p>
            <a:pPr marL="0" indent="0">
              <a:buNone/>
            </a:pPr>
            <a:endParaRPr lang="de-AT" sz="1400" dirty="0" smtClean="0"/>
          </a:p>
          <a:p>
            <a:pPr marL="0" indent="0">
              <a:buNone/>
            </a:pPr>
            <a:endParaRPr lang="de-AT" sz="1400" dirty="0" smtClean="0"/>
          </a:p>
          <a:p>
            <a:pPr marL="0" indent="0">
              <a:buNone/>
            </a:pPr>
            <a:r>
              <a:rPr lang="de-AT" sz="1400" dirty="0"/>
              <a:t/>
            </a:r>
            <a:br>
              <a:rPr lang="de-AT" sz="1400" dirty="0"/>
            </a:br>
            <a:r>
              <a:rPr lang="de-AT" sz="1400" u="sng" dirty="0"/>
              <a:t>Achtung:</a:t>
            </a:r>
            <a:r>
              <a:rPr lang="de-AT" sz="1400" dirty="0"/>
              <a:t> Körperspannung, Rücken gerade, ohne Schwung </a:t>
            </a:r>
            <a:r>
              <a:rPr lang="de-AT" sz="1400" dirty="0" smtClean="0"/>
              <a:t>durchführen.</a:t>
            </a:r>
            <a:endParaRPr lang="de-AT" sz="1400" dirty="0"/>
          </a:p>
          <a:p>
            <a:endParaRPr lang="de-AT" sz="1400" dirty="0"/>
          </a:p>
        </p:txBody>
      </p:sp>
      <p:pic>
        <p:nvPicPr>
          <p:cNvPr id="7170" name="Picture 2" descr="C:\Connect\Gesundheitsbusiness\Sport\Sportetes\Fotos für Trainingsanleitung\Auswahl-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6244" y="1501368"/>
            <a:ext cx="757165" cy="74905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Connect\Gesundheitsbusiness\Sport\Sportetes\Fotos für Trainingsanleitung\Auswahl-4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2260143"/>
            <a:ext cx="697235" cy="69269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Connect\Gesundheitsbusiness\Sport\Sportetes\Fotos für Trainingsanleitung\Auswahl-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672" y="3429000"/>
            <a:ext cx="580627" cy="757424"/>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Connect\Gesundheitsbusiness\Sport\Sportetes\Fotos für Trainingsanleitung\Auswahl-4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76244" y="3445879"/>
            <a:ext cx="491554" cy="740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086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620688"/>
            <a:ext cx="8144073" cy="5505475"/>
          </a:xfrm>
        </p:spPr>
        <p:txBody>
          <a:bodyPr/>
          <a:lstStyle/>
          <a:p>
            <a:pPr marL="0" indent="0">
              <a:buNone/>
            </a:pPr>
            <a:r>
              <a:rPr lang="de-AT" sz="1400" b="1" dirty="0" smtClean="0"/>
              <a:t>Käfer</a:t>
            </a:r>
          </a:p>
          <a:p>
            <a:pPr marL="0" indent="0">
              <a:buNone/>
            </a:pPr>
            <a:endParaRPr lang="de-AT" sz="1400" dirty="0"/>
          </a:p>
          <a:p>
            <a:pPr marL="0" indent="0">
              <a:buNone/>
            </a:pPr>
            <a:r>
              <a:rPr lang="de-AT" sz="1400" u="sng" dirty="0"/>
              <a:t>Ausgangslage:</a:t>
            </a:r>
            <a:r>
              <a:rPr lang="de-AT" sz="1400" dirty="0"/>
              <a:t> Rückenlage am Boden, Arme gestreckt hinter den Kopf, Beine </a:t>
            </a:r>
            <a:r>
              <a:rPr lang="de-AT" sz="1400" dirty="0" smtClean="0"/>
              <a:t>gestreckt. </a:t>
            </a:r>
            <a:endParaRPr lang="de-AT" sz="1400" dirty="0"/>
          </a:p>
          <a:p>
            <a:pPr marL="0" indent="0">
              <a:buNone/>
            </a:pPr>
            <a:endParaRPr lang="de-AT" sz="1400" dirty="0" smtClean="0"/>
          </a:p>
          <a:p>
            <a:pPr marL="0" indent="0">
              <a:buNone/>
            </a:pPr>
            <a:endParaRPr lang="de-AT" sz="1400" dirty="0" smtClean="0"/>
          </a:p>
          <a:p>
            <a:pPr marL="0" indent="0">
              <a:buNone/>
            </a:pPr>
            <a:r>
              <a:rPr lang="de-AT" sz="1400" dirty="0"/>
              <a:t/>
            </a:r>
            <a:br>
              <a:rPr lang="de-AT" sz="1400" dirty="0"/>
            </a:br>
            <a:r>
              <a:rPr lang="de-AT" sz="1400" u="sng" dirty="0"/>
              <a:t>Übung:</a:t>
            </a:r>
            <a:r>
              <a:rPr lang="de-AT" sz="1400" dirty="0"/>
              <a:t> Linken Arm nach vorne bringen in Richtung rechtes </a:t>
            </a:r>
            <a:r>
              <a:rPr lang="de-AT" sz="1400" dirty="0" smtClean="0"/>
              <a:t>Bein, </a:t>
            </a:r>
            <a:r>
              <a:rPr lang="de-AT" sz="1400" dirty="0"/>
              <a:t>welches auch in Hüfte </a:t>
            </a:r>
            <a:endParaRPr lang="de-AT" sz="1400" dirty="0" smtClean="0"/>
          </a:p>
          <a:p>
            <a:pPr marL="0" indent="0">
              <a:buNone/>
            </a:pPr>
            <a:endParaRPr lang="de-AT" sz="1400" dirty="0" smtClean="0"/>
          </a:p>
          <a:p>
            <a:pPr marL="0" indent="0">
              <a:buNone/>
            </a:pPr>
            <a:r>
              <a:rPr lang="de-AT" sz="1400" dirty="0" smtClean="0"/>
              <a:t>und </a:t>
            </a:r>
            <a:r>
              <a:rPr lang="de-AT" sz="1400" dirty="0"/>
              <a:t>Knie </a:t>
            </a:r>
            <a:r>
              <a:rPr lang="de-AT" sz="1400" dirty="0" smtClean="0"/>
              <a:t>angewinkelt in </a:t>
            </a:r>
            <a:r>
              <a:rPr lang="de-AT" sz="1400" dirty="0"/>
              <a:t>Richtung Zentrum gebracht wird, </a:t>
            </a:r>
            <a:endParaRPr lang="de-AT" sz="1400" dirty="0" smtClean="0"/>
          </a:p>
          <a:p>
            <a:pPr marL="0" indent="0">
              <a:buNone/>
            </a:pPr>
            <a:endParaRPr lang="de-AT" sz="1400" dirty="0"/>
          </a:p>
          <a:p>
            <a:pPr marL="0" indent="0">
              <a:buNone/>
            </a:pPr>
            <a:endParaRPr lang="de-AT" sz="1400" dirty="0" smtClean="0"/>
          </a:p>
          <a:p>
            <a:pPr marL="0" indent="0">
              <a:buNone/>
            </a:pPr>
            <a:r>
              <a:rPr lang="de-AT" sz="1400" dirty="0" smtClean="0"/>
              <a:t>Oberkörper </a:t>
            </a:r>
            <a:r>
              <a:rPr lang="de-AT" sz="1400" dirty="0"/>
              <a:t>dabei leicht </a:t>
            </a:r>
            <a:r>
              <a:rPr lang="de-AT" sz="1400" dirty="0" smtClean="0"/>
              <a:t>aufrollen</a:t>
            </a:r>
            <a:r>
              <a:rPr lang="de-AT" sz="1400" dirty="0"/>
              <a:t>, </a:t>
            </a:r>
            <a:r>
              <a:rPr lang="de-AT" sz="1400" dirty="0" smtClean="0"/>
              <a:t>                       zurück </a:t>
            </a:r>
            <a:r>
              <a:rPr lang="de-AT" sz="1400" dirty="0"/>
              <a:t>in die Ausgangslage, </a:t>
            </a:r>
            <a:endParaRPr lang="de-AT" sz="1400" dirty="0" smtClean="0"/>
          </a:p>
          <a:p>
            <a:pPr marL="0" indent="0">
              <a:buNone/>
            </a:pPr>
            <a:endParaRPr lang="de-AT" sz="1400" dirty="0"/>
          </a:p>
          <a:p>
            <a:pPr marL="0" indent="0">
              <a:buNone/>
            </a:pPr>
            <a:endParaRPr lang="de-AT" sz="1400" dirty="0" smtClean="0"/>
          </a:p>
          <a:p>
            <a:pPr marL="0" indent="0">
              <a:buNone/>
            </a:pPr>
            <a:r>
              <a:rPr lang="de-AT" sz="1400" dirty="0" smtClean="0"/>
              <a:t>Seitenwechsel. </a:t>
            </a:r>
          </a:p>
          <a:p>
            <a:pPr marL="0" indent="0">
              <a:buNone/>
            </a:pPr>
            <a:r>
              <a:rPr lang="de-AT" sz="1400" dirty="0"/>
              <a:t/>
            </a:r>
            <a:br>
              <a:rPr lang="de-AT" sz="1400" dirty="0"/>
            </a:br>
            <a:endParaRPr lang="de-AT" sz="1400" dirty="0" smtClean="0"/>
          </a:p>
          <a:p>
            <a:pPr marL="0" indent="0">
              <a:buNone/>
            </a:pPr>
            <a:r>
              <a:rPr lang="de-AT" sz="1400" u="sng" dirty="0" smtClean="0"/>
              <a:t>Achtung</a:t>
            </a:r>
            <a:r>
              <a:rPr lang="de-AT" sz="1400" u="sng" dirty="0"/>
              <a:t>:</a:t>
            </a:r>
            <a:r>
              <a:rPr lang="de-AT" sz="1400" dirty="0"/>
              <a:t> sehr koordinativ, ohne Schwung langsam </a:t>
            </a:r>
            <a:r>
              <a:rPr lang="de-AT" sz="1400" dirty="0" smtClean="0"/>
              <a:t>ausführen.</a:t>
            </a:r>
            <a:endParaRPr lang="de-AT" sz="1400" dirty="0"/>
          </a:p>
          <a:p>
            <a:endParaRPr lang="de-AT" dirty="0"/>
          </a:p>
        </p:txBody>
      </p:sp>
      <p:pic>
        <p:nvPicPr>
          <p:cNvPr id="8194" name="Picture 2" descr="C:\Connect\Gesundheitsbusiness\Sport\Sportetes\Fotos für Trainingsanleitung\Auswahl-6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1556791"/>
            <a:ext cx="1109184" cy="505173"/>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Connect\Gesundheitsbusiness\Sport\Sportetes\Fotos für Trainingsanleitung\Auswahl-6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492896"/>
            <a:ext cx="954981" cy="444527"/>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Connect\Gesundheitsbusiness\Sport\Sportetes\Fotos für Trainingsanleitung\Auswahl-6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928" y="3356992"/>
            <a:ext cx="1026989" cy="514539"/>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C:\Connect\Gesundheitsbusiness\Sport\Sportetes\Fotos für Trainingsanleitung\Auswahl-6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77931" y="4077072"/>
            <a:ext cx="1098997" cy="489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386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548680"/>
            <a:ext cx="8288089" cy="5832648"/>
          </a:xfrm>
        </p:spPr>
        <p:txBody>
          <a:bodyPr/>
          <a:lstStyle/>
          <a:p>
            <a:pPr marL="0" indent="0">
              <a:buNone/>
            </a:pPr>
            <a:r>
              <a:rPr lang="de-AT" sz="1400" b="1" dirty="0"/>
              <a:t>Wadenheber auf </a:t>
            </a:r>
            <a:r>
              <a:rPr lang="de-AT" sz="1400" b="1" dirty="0" smtClean="0"/>
              <a:t>Stufe</a:t>
            </a:r>
          </a:p>
          <a:p>
            <a:pPr marL="0" indent="0">
              <a:buNone/>
            </a:pPr>
            <a:endParaRPr lang="de-AT" sz="1400" dirty="0"/>
          </a:p>
          <a:p>
            <a:pPr marL="0" indent="0">
              <a:buNone/>
            </a:pPr>
            <a:r>
              <a:rPr lang="de-AT" sz="1400" u="sng" dirty="0"/>
              <a:t>Ausgangslage:</a:t>
            </a:r>
            <a:r>
              <a:rPr lang="de-AT" sz="1400" dirty="0"/>
              <a:t> Beidbeiniger hüftbreiter Stand vor einer Stufe oder etwa </a:t>
            </a:r>
            <a:r>
              <a:rPr lang="de-AT" sz="1400" dirty="0" smtClean="0"/>
              <a:t>20 cm </a:t>
            </a:r>
            <a:r>
              <a:rPr lang="de-AT" sz="1400" dirty="0"/>
              <a:t>Erhöhung. </a:t>
            </a:r>
          </a:p>
          <a:p>
            <a:pPr marL="0" indent="0">
              <a:buNone/>
            </a:pPr>
            <a:r>
              <a:rPr lang="de-AT" sz="1400" dirty="0"/>
              <a:t/>
            </a:r>
            <a:br>
              <a:rPr lang="de-AT" sz="1400" dirty="0"/>
            </a:br>
            <a:r>
              <a:rPr lang="de-AT" sz="1400" u="sng" dirty="0"/>
              <a:t>Übung:</a:t>
            </a:r>
            <a:r>
              <a:rPr lang="de-AT" sz="1400" dirty="0"/>
              <a:t> linkes Bein auf Stufe stellen, </a:t>
            </a:r>
            <a:r>
              <a:rPr lang="de-AT" sz="1400" dirty="0" smtClean="0"/>
              <a:t>             hoch </a:t>
            </a:r>
            <a:r>
              <a:rPr lang="de-AT" sz="1400" dirty="0"/>
              <a:t>in den Zehenballenstand</a:t>
            </a:r>
            <a:r>
              <a:rPr lang="de-AT" sz="1400" dirty="0" smtClean="0"/>
              <a:t>, </a:t>
            </a:r>
          </a:p>
          <a:p>
            <a:pPr marL="0" indent="0">
              <a:buNone/>
            </a:pPr>
            <a:endParaRPr lang="de-AT" sz="1400" dirty="0" smtClean="0"/>
          </a:p>
          <a:p>
            <a:pPr marL="0" indent="0">
              <a:buNone/>
            </a:pPr>
            <a:endParaRPr lang="de-AT" sz="1400" dirty="0"/>
          </a:p>
          <a:p>
            <a:pPr marL="0" indent="0">
              <a:buNone/>
            </a:pPr>
            <a:r>
              <a:rPr lang="de-AT" sz="1400" dirty="0" smtClean="0"/>
              <a:t>senken</a:t>
            </a:r>
            <a:r>
              <a:rPr lang="de-AT" sz="1400" dirty="0"/>
              <a:t>, zurück in </a:t>
            </a:r>
            <a:r>
              <a:rPr lang="de-AT" sz="1400" dirty="0" smtClean="0"/>
              <a:t>die </a:t>
            </a:r>
            <a:r>
              <a:rPr lang="de-AT" sz="1400" dirty="0"/>
              <a:t>Ausgangslage, </a:t>
            </a:r>
            <a:r>
              <a:rPr lang="de-AT" sz="1400" dirty="0" smtClean="0"/>
              <a:t>danach                  </a:t>
            </a:r>
            <a:r>
              <a:rPr lang="de-AT" sz="1400" dirty="0"/>
              <a:t>mit </a:t>
            </a:r>
            <a:r>
              <a:rPr lang="de-AT" sz="1400" dirty="0" smtClean="0"/>
              <a:t>rechtem </a:t>
            </a:r>
            <a:r>
              <a:rPr lang="de-AT" sz="1400" dirty="0"/>
              <a:t>Bein </a:t>
            </a:r>
            <a:r>
              <a:rPr lang="de-AT" sz="1400" dirty="0" smtClean="0"/>
              <a:t>abwechseln. </a:t>
            </a:r>
          </a:p>
          <a:p>
            <a:pPr marL="0" indent="0">
              <a:buNone/>
            </a:pPr>
            <a:r>
              <a:rPr lang="de-AT" sz="1400" dirty="0"/>
              <a:t/>
            </a:r>
            <a:br>
              <a:rPr lang="de-AT" sz="1400" dirty="0"/>
            </a:br>
            <a:endParaRPr lang="de-AT" sz="1400" dirty="0" smtClean="0"/>
          </a:p>
          <a:p>
            <a:pPr marL="0" indent="0">
              <a:buNone/>
            </a:pPr>
            <a:r>
              <a:rPr lang="de-AT" sz="1400" u="sng" dirty="0" smtClean="0"/>
              <a:t>Achtung</a:t>
            </a:r>
            <a:r>
              <a:rPr lang="de-AT" sz="1400" u="sng" dirty="0"/>
              <a:t>:</a:t>
            </a:r>
            <a:r>
              <a:rPr lang="de-AT" sz="1400" dirty="0"/>
              <a:t> Stabile Stufe wählen, Arme mit hochziehen, Übung dynamisch </a:t>
            </a:r>
            <a:r>
              <a:rPr lang="de-AT" sz="1400" dirty="0" smtClean="0"/>
              <a:t>durchführen.</a:t>
            </a:r>
          </a:p>
          <a:p>
            <a:pPr marL="0" indent="0">
              <a:buNone/>
            </a:pPr>
            <a:endParaRPr lang="de-AT" sz="1400" b="1" dirty="0" smtClean="0"/>
          </a:p>
          <a:p>
            <a:pPr marL="0" indent="0">
              <a:buNone/>
            </a:pPr>
            <a:r>
              <a:rPr lang="de-AT" sz="1400" b="1" dirty="0" smtClean="0"/>
              <a:t>Anfersen</a:t>
            </a:r>
          </a:p>
          <a:p>
            <a:pPr marL="0" indent="0">
              <a:buNone/>
            </a:pPr>
            <a:endParaRPr lang="de-AT" sz="1400" dirty="0"/>
          </a:p>
          <a:p>
            <a:pPr marL="0" indent="0">
              <a:buNone/>
            </a:pPr>
            <a:r>
              <a:rPr lang="de-AT" sz="1400" u="sng" dirty="0"/>
              <a:t>Ausgangslage:</a:t>
            </a:r>
            <a:r>
              <a:rPr lang="de-AT" sz="1400" dirty="0"/>
              <a:t> Beidbeiniger hüftbreiter Stand, Arme seitlich </a:t>
            </a:r>
            <a:r>
              <a:rPr lang="de-AT" sz="1400" dirty="0" smtClean="0"/>
              <a:t>hängend. </a:t>
            </a:r>
          </a:p>
          <a:p>
            <a:pPr marL="0" indent="0">
              <a:buNone/>
            </a:pPr>
            <a:r>
              <a:rPr lang="de-AT" sz="1400" dirty="0"/>
              <a:t/>
            </a:r>
            <a:br>
              <a:rPr lang="de-AT" sz="1400" dirty="0"/>
            </a:br>
            <a:endParaRPr lang="de-AT" sz="1400" dirty="0" smtClean="0"/>
          </a:p>
          <a:p>
            <a:pPr marL="0" indent="0">
              <a:buNone/>
            </a:pPr>
            <a:r>
              <a:rPr lang="de-AT" sz="1400" u="sng" dirty="0" smtClean="0"/>
              <a:t>Übung</a:t>
            </a:r>
            <a:r>
              <a:rPr lang="de-AT" sz="1400" u="sng" dirty="0"/>
              <a:t>:</a:t>
            </a:r>
            <a:r>
              <a:rPr lang="de-AT" sz="1400" dirty="0"/>
              <a:t> Linke und rechte Ferse abwechselnd zum Po hochziehen, gegenüberliegendes </a:t>
            </a:r>
            <a:endParaRPr lang="de-AT" sz="1400" dirty="0" smtClean="0"/>
          </a:p>
          <a:p>
            <a:pPr marL="0" indent="0">
              <a:buNone/>
            </a:pPr>
            <a:endParaRPr lang="de-AT" sz="1400" dirty="0" smtClean="0"/>
          </a:p>
          <a:p>
            <a:pPr marL="0" indent="0">
              <a:buNone/>
            </a:pPr>
            <a:r>
              <a:rPr lang="de-AT" sz="1400" dirty="0" smtClean="0"/>
              <a:t>Bein </a:t>
            </a:r>
            <a:r>
              <a:rPr lang="de-AT" sz="1400" dirty="0"/>
              <a:t>auf </a:t>
            </a:r>
            <a:r>
              <a:rPr lang="de-AT" sz="1400" dirty="0" smtClean="0"/>
              <a:t>Zehenballen. </a:t>
            </a:r>
          </a:p>
          <a:p>
            <a:pPr marL="0" indent="0">
              <a:buNone/>
            </a:pPr>
            <a:endParaRPr lang="de-AT" sz="1400" dirty="0"/>
          </a:p>
          <a:p>
            <a:pPr marL="0" indent="0">
              <a:buNone/>
            </a:pPr>
            <a:endParaRPr lang="de-AT" sz="1400" dirty="0" smtClean="0"/>
          </a:p>
          <a:p>
            <a:pPr marL="0" indent="0">
              <a:buNone/>
            </a:pPr>
            <a:r>
              <a:rPr lang="de-AT" sz="1400" u="sng" dirty="0" smtClean="0"/>
              <a:t>Achtung</a:t>
            </a:r>
            <a:r>
              <a:rPr lang="de-AT" sz="1400" u="sng" dirty="0"/>
              <a:t>:</a:t>
            </a:r>
            <a:r>
              <a:rPr lang="de-AT" sz="1400" dirty="0"/>
              <a:t> Ferse ganz hochziehen, nicht nur in die Horizontale, Oberkörper </a:t>
            </a:r>
            <a:r>
              <a:rPr lang="de-AT" sz="1400" dirty="0" smtClean="0"/>
              <a:t>gerade.</a:t>
            </a:r>
            <a:r>
              <a:rPr lang="de-AT" sz="1400" dirty="0"/>
              <a:t/>
            </a:r>
            <a:br>
              <a:rPr lang="de-AT" sz="1400" dirty="0"/>
            </a:br>
            <a:endParaRPr lang="de-AT" sz="1400" dirty="0"/>
          </a:p>
          <a:p>
            <a:pPr marL="0" indent="0">
              <a:buNone/>
            </a:pPr>
            <a:endParaRPr lang="de-AT" sz="1400" dirty="0"/>
          </a:p>
        </p:txBody>
      </p:sp>
      <p:pic>
        <p:nvPicPr>
          <p:cNvPr id="9219" name="Picture 3" descr="C:\Connect\Gesundheitsbusiness\Sport\Sportetes\Fotos für Trainingsanleitung\Auswahl-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79584" y="1340768"/>
            <a:ext cx="476392" cy="93217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Connect\Gesundheitsbusiness\Sport\Sportetes\Fotos für Trainingsanleitung\Auswahl-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7281" y="1402401"/>
            <a:ext cx="444894" cy="870542"/>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C:\Connect\Gesundheitsbusiness\Sport\Sportetes\Fotos für Trainingsanleitung\Auswahl-5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94649" y="2272943"/>
            <a:ext cx="729519" cy="487006"/>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C:\Connect\Gesundheitsbusiness\Sport\Sportetes\Fotos für Trainingsanleitung\Auswahl-1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71756" y="3789040"/>
            <a:ext cx="655525" cy="802321"/>
          </a:xfrm>
          <a:prstGeom prst="rect">
            <a:avLst/>
          </a:prstGeom>
          <a:noFill/>
          <a:extLst>
            <a:ext uri="{909E8E84-426E-40DD-AFC4-6F175D3DCCD1}">
              <a14:hiddenFill xmlns:a14="http://schemas.microsoft.com/office/drawing/2010/main">
                <a:solidFill>
                  <a:srgbClr val="FFFFFF"/>
                </a:solidFill>
              </a14:hiddenFill>
            </a:ext>
          </a:extLst>
        </p:spPr>
      </p:pic>
      <p:pic>
        <p:nvPicPr>
          <p:cNvPr id="9223" name="Picture 7" descr="C:\Connect\Gesundheitsbusiness\Sport\Sportetes\Fotos für Trainingsanleitung\Auswahl-7.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5157192"/>
            <a:ext cx="638268" cy="852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287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476672"/>
            <a:ext cx="8216081" cy="5649491"/>
          </a:xfrm>
        </p:spPr>
        <p:txBody>
          <a:bodyPr/>
          <a:lstStyle/>
          <a:p>
            <a:pPr marL="0" indent="0">
              <a:buNone/>
            </a:pPr>
            <a:endParaRPr lang="de-AT" sz="1400" b="1" dirty="0" smtClean="0"/>
          </a:p>
          <a:p>
            <a:pPr marL="0" indent="0">
              <a:buNone/>
            </a:pPr>
            <a:r>
              <a:rPr lang="de-AT" sz="1400" b="1" dirty="0" smtClean="0"/>
              <a:t>Kniehebelauf</a:t>
            </a:r>
          </a:p>
          <a:p>
            <a:pPr marL="0" indent="0">
              <a:buNone/>
            </a:pPr>
            <a:endParaRPr lang="de-AT" sz="1400" b="1" dirty="0" smtClean="0"/>
          </a:p>
          <a:p>
            <a:pPr marL="0" indent="0">
              <a:buNone/>
            </a:pPr>
            <a:endParaRPr lang="de-AT" sz="1400" dirty="0"/>
          </a:p>
          <a:p>
            <a:pPr marL="0" indent="0">
              <a:buNone/>
            </a:pPr>
            <a:r>
              <a:rPr lang="de-AT" sz="1400" u="sng" dirty="0"/>
              <a:t>Ausgangslage:</a:t>
            </a:r>
            <a:r>
              <a:rPr lang="de-AT" sz="1400" dirty="0"/>
              <a:t> Beidbeiniger hüftbreiter Stand, Arme seitlich </a:t>
            </a:r>
            <a:r>
              <a:rPr lang="de-AT" sz="1400" dirty="0" smtClean="0"/>
              <a:t>hängend. </a:t>
            </a:r>
          </a:p>
          <a:p>
            <a:pPr marL="0" indent="0">
              <a:buNone/>
            </a:pPr>
            <a:r>
              <a:rPr lang="de-AT" sz="1400" dirty="0"/>
              <a:t/>
            </a:r>
            <a:br>
              <a:rPr lang="de-AT" sz="1400" dirty="0"/>
            </a:br>
            <a:endParaRPr lang="de-AT" sz="1400" dirty="0" smtClean="0"/>
          </a:p>
          <a:p>
            <a:pPr marL="0" indent="0">
              <a:buNone/>
            </a:pPr>
            <a:r>
              <a:rPr lang="de-AT" sz="1400" u="sng" dirty="0" smtClean="0"/>
              <a:t>Übung</a:t>
            </a:r>
            <a:r>
              <a:rPr lang="de-AT" sz="1400" u="sng" dirty="0"/>
              <a:t>:</a:t>
            </a:r>
            <a:r>
              <a:rPr lang="de-AT" sz="1400" dirty="0"/>
              <a:t> Linkes und rechtes Knie abwechselnd bis auf Höhe </a:t>
            </a:r>
            <a:endParaRPr lang="de-AT" sz="1400" dirty="0" smtClean="0"/>
          </a:p>
          <a:p>
            <a:pPr marL="0" indent="0">
              <a:buNone/>
            </a:pPr>
            <a:endParaRPr lang="de-AT" sz="1400" dirty="0" smtClean="0"/>
          </a:p>
          <a:p>
            <a:pPr marL="0" indent="0">
              <a:buNone/>
            </a:pPr>
            <a:r>
              <a:rPr lang="de-AT" sz="1400" dirty="0" smtClean="0"/>
              <a:t>des </a:t>
            </a:r>
            <a:r>
              <a:rPr lang="de-AT" sz="1400" dirty="0"/>
              <a:t>Bauchnabels hochziehen</a:t>
            </a:r>
            <a:r>
              <a:rPr lang="de-AT" sz="1400" dirty="0" smtClean="0"/>
              <a:t>,                        währenddessen </a:t>
            </a:r>
            <a:r>
              <a:rPr lang="de-AT" sz="1400" dirty="0"/>
              <a:t>mit </a:t>
            </a:r>
            <a:endParaRPr lang="de-AT" sz="1400" dirty="0" smtClean="0"/>
          </a:p>
          <a:p>
            <a:pPr marL="0" indent="0">
              <a:buNone/>
            </a:pPr>
            <a:endParaRPr lang="de-AT" sz="1400" dirty="0" smtClean="0"/>
          </a:p>
          <a:p>
            <a:pPr marL="0" indent="0">
              <a:buNone/>
            </a:pPr>
            <a:endParaRPr lang="de-AT" sz="1400" dirty="0"/>
          </a:p>
          <a:p>
            <a:pPr marL="0" indent="0">
              <a:buNone/>
            </a:pPr>
            <a:endParaRPr lang="de-AT" sz="1400" dirty="0" smtClean="0"/>
          </a:p>
          <a:p>
            <a:pPr marL="0" indent="0">
              <a:buNone/>
            </a:pPr>
            <a:r>
              <a:rPr lang="de-AT" sz="1400" dirty="0" smtClean="0"/>
              <a:t>gegenüberliegendem </a:t>
            </a:r>
            <a:r>
              <a:rPr lang="de-AT" sz="1400" dirty="0"/>
              <a:t>Bein einen Zwischenschritt am </a:t>
            </a:r>
            <a:r>
              <a:rPr lang="de-AT" sz="1400" dirty="0" smtClean="0"/>
              <a:t>Zehenballen</a:t>
            </a:r>
          </a:p>
          <a:p>
            <a:pPr marL="0" indent="0">
              <a:buNone/>
            </a:pPr>
            <a:r>
              <a:rPr lang="de-AT" sz="1400" dirty="0" smtClean="0"/>
              <a:t>ausführen. </a:t>
            </a:r>
          </a:p>
          <a:p>
            <a:pPr marL="0" indent="0">
              <a:buNone/>
            </a:pPr>
            <a:r>
              <a:rPr lang="de-AT" sz="1400" dirty="0"/>
              <a:t/>
            </a:r>
            <a:br>
              <a:rPr lang="de-AT" sz="1400" dirty="0"/>
            </a:br>
            <a:endParaRPr lang="de-AT" sz="1400" dirty="0" smtClean="0"/>
          </a:p>
          <a:p>
            <a:pPr marL="0" indent="0">
              <a:buNone/>
            </a:pPr>
            <a:endParaRPr lang="de-AT" sz="1400" u="sng" dirty="0" smtClean="0"/>
          </a:p>
          <a:p>
            <a:pPr marL="0" indent="0">
              <a:buNone/>
            </a:pPr>
            <a:r>
              <a:rPr lang="de-AT" sz="1400" u="sng" dirty="0" smtClean="0"/>
              <a:t>Achtung</a:t>
            </a:r>
            <a:r>
              <a:rPr lang="de-AT" sz="1400" u="sng" dirty="0"/>
              <a:t>:</a:t>
            </a:r>
            <a:r>
              <a:rPr lang="de-AT" sz="1400" dirty="0"/>
              <a:t> Koordinativ! Anfangs langsam und sauber durchführen, dann schneller werden. </a:t>
            </a:r>
            <a:endParaRPr lang="de-AT" sz="1400" dirty="0" smtClean="0"/>
          </a:p>
          <a:p>
            <a:pPr marL="0" indent="0">
              <a:buNone/>
            </a:pPr>
            <a:r>
              <a:rPr lang="de-AT" sz="1400" dirty="0" smtClean="0"/>
              <a:t>Arme </a:t>
            </a:r>
            <a:r>
              <a:rPr lang="de-AT" sz="1400" dirty="0"/>
              <a:t>können seitlich mit hochgezogen werden. Rücken gerade.</a:t>
            </a:r>
          </a:p>
          <a:p>
            <a:endParaRPr lang="de-AT" sz="1400" dirty="0"/>
          </a:p>
        </p:txBody>
      </p:sp>
      <p:pic>
        <p:nvPicPr>
          <p:cNvPr id="10242" name="Picture 2" descr="C:\Connect\Gesundheitsbusiness\Sport\Sportetes\Fotos für Trainingsanleitung\Auswahl-1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4219" y="1268760"/>
            <a:ext cx="720080" cy="881333"/>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Connect\Gesundheitsbusiness\Sport\Sportetes\Fotos für Trainingsanleitung\Auswahl-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2636912"/>
            <a:ext cx="633223" cy="900609"/>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Connect\Gesundheitsbusiness\Sport\Sportetes\Fotos für Trainingsanleitung\Auswahl-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3429000"/>
            <a:ext cx="677733"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719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620688"/>
            <a:ext cx="8144073" cy="5505475"/>
          </a:xfrm>
        </p:spPr>
        <p:txBody>
          <a:bodyPr/>
          <a:lstStyle/>
          <a:p>
            <a:pPr marL="0" indent="0">
              <a:buNone/>
            </a:pPr>
            <a:r>
              <a:rPr lang="de-AT" sz="1400" b="1" dirty="0" smtClean="0"/>
              <a:t>Dips</a:t>
            </a:r>
          </a:p>
          <a:p>
            <a:pPr marL="0" indent="0">
              <a:buNone/>
            </a:pPr>
            <a:endParaRPr lang="de-AT" sz="1400" dirty="0"/>
          </a:p>
          <a:p>
            <a:pPr marL="0" indent="0">
              <a:buNone/>
            </a:pPr>
            <a:r>
              <a:rPr lang="de-AT" sz="1400" u="sng" dirty="0"/>
              <a:t>Ausgangslage:</a:t>
            </a:r>
            <a:r>
              <a:rPr lang="de-AT" sz="1400" dirty="0"/>
              <a:t> Auf einer etwa 50-80cm hohe Kante mit den gestreckten </a:t>
            </a:r>
            <a:r>
              <a:rPr lang="de-AT" sz="1400" dirty="0" smtClean="0"/>
              <a:t>Armen</a:t>
            </a:r>
          </a:p>
          <a:p>
            <a:pPr marL="0" indent="0">
              <a:buNone/>
            </a:pPr>
            <a:r>
              <a:rPr lang="de-AT" sz="1400" dirty="0" smtClean="0"/>
              <a:t>rückwärts </a:t>
            </a:r>
            <a:r>
              <a:rPr lang="de-AT" sz="1400" dirty="0"/>
              <a:t>abstützen, auf Körperspannung </a:t>
            </a:r>
            <a:r>
              <a:rPr lang="de-AT" sz="1400" dirty="0" smtClean="0"/>
              <a:t>achten. </a:t>
            </a:r>
          </a:p>
          <a:p>
            <a:pPr marL="0" indent="0">
              <a:buNone/>
            </a:pPr>
            <a:r>
              <a:rPr lang="de-AT" sz="1400" dirty="0"/>
              <a:t/>
            </a:r>
            <a:br>
              <a:rPr lang="de-AT" sz="1400" dirty="0"/>
            </a:br>
            <a:endParaRPr lang="de-AT" sz="1400" dirty="0" smtClean="0"/>
          </a:p>
          <a:p>
            <a:pPr marL="0" indent="0">
              <a:buNone/>
            </a:pPr>
            <a:r>
              <a:rPr lang="de-AT" sz="1400" u="sng" dirty="0" smtClean="0"/>
              <a:t>Übung</a:t>
            </a:r>
            <a:r>
              <a:rPr lang="de-AT" sz="1400" u="sng" dirty="0"/>
              <a:t>:</a:t>
            </a:r>
            <a:r>
              <a:rPr lang="de-AT" sz="1400" dirty="0"/>
              <a:t> Ellenbogen auf etwa 90° beugen, Körper </a:t>
            </a:r>
            <a:r>
              <a:rPr lang="de-AT" sz="1400" dirty="0" smtClean="0"/>
              <a:t>absenken. </a:t>
            </a:r>
          </a:p>
          <a:p>
            <a:pPr marL="0" indent="0">
              <a:buNone/>
            </a:pPr>
            <a:r>
              <a:rPr lang="de-AT" sz="1400" dirty="0"/>
              <a:t/>
            </a:r>
            <a:br>
              <a:rPr lang="de-AT" sz="1400" dirty="0"/>
            </a:br>
            <a:r>
              <a:rPr lang="de-AT" sz="1400" u="sng" dirty="0"/>
              <a:t>Achtung:</a:t>
            </a:r>
            <a:r>
              <a:rPr lang="de-AT" sz="1400" dirty="0"/>
              <a:t> Wirbelsäule und Beine bleiben gerade, nur in der Hüfte </a:t>
            </a:r>
            <a:r>
              <a:rPr lang="de-AT" sz="1400" dirty="0" smtClean="0"/>
              <a:t>mitbeugen.</a:t>
            </a:r>
          </a:p>
          <a:p>
            <a:pPr marL="0" indent="0">
              <a:buNone/>
            </a:pPr>
            <a:endParaRPr lang="de-AT" sz="1400" dirty="0"/>
          </a:p>
          <a:p>
            <a:pPr marL="0" indent="0">
              <a:buNone/>
            </a:pPr>
            <a:r>
              <a:rPr lang="de-AT" sz="1400" b="1" dirty="0" err="1" smtClean="0"/>
              <a:t>Curls</a:t>
            </a:r>
            <a:endParaRPr lang="de-AT" sz="1400" b="1" dirty="0" smtClean="0"/>
          </a:p>
          <a:p>
            <a:pPr marL="0" indent="0">
              <a:buNone/>
            </a:pPr>
            <a:endParaRPr lang="de-AT" sz="1400" dirty="0"/>
          </a:p>
          <a:p>
            <a:pPr marL="0" indent="0">
              <a:buNone/>
            </a:pPr>
            <a:r>
              <a:rPr lang="de-AT" sz="1400" u="sng" dirty="0"/>
              <a:t>Ausgangslage:</a:t>
            </a:r>
            <a:r>
              <a:rPr lang="de-AT" sz="1400" dirty="0"/>
              <a:t> Schulterbreiter Stand, Arme mit Gewichten seitlich </a:t>
            </a:r>
            <a:r>
              <a:rPr lang="de-AT" sz="1400" dirty="0" smtClean="0"/>
              <a:t>hängend. </a:t>
            </a:r>
          </a:p>
          <a:p>
            <a:pPr marL="0" indent="0">
              <a:buNone/>
            </a:pPr>
            <a:r>
              <a:rPr lang="de-AT" sz="1400" dirty="0"/>
              <a:t/>
            </a:r>
            <a:br>
              <a:rPr lang="de-AT" sz="1400" dirty="0"/>
            </a:br>
            <a:r>
              <a:rPr lang="de-AT" sz="1400" u="sng" dirty="0"/>
              <a:t>Übung:</a:t>
            </a:r>
            <a:r>
              <a:rPr lang="de-AT" sz="1400" dirty="0"/>
              <a:t> Abwechselnd linken und rechten Arm im Ellbogen maximal </a:t>
            </a:r>
            <a:r>
              <a:rPr lang="de-AT" sz="1400" dirty="0" smtClean="0"/>
              <a:t>beugen. </a:t>
            </a:r>
          </a:p>
          <a:p>
            <a:pPr marL="0" indent="0">
              <a:buNone/>
            </a:pPr>
            <a:r>
              <a:rPr lang="de-AT" sz="1400" dirty="0"/>
              <a:t/>
            </a:r>
            <a:br>
              <a:rPr lang="de-AT" sz="1400" dirty="0"/>
            </a:br>
            <a:endParaRPr lang="de-AT" sz="1400" dirty="0" smtClean="0"/>
          </a:p>
          <a:p>
            <a:pPr marL="0" indent="0">
              <a:buNone/>
            </a:pPr>
            <a:endParaRPr lang="de-AT" sz="1400" u="sng" dirty="0"/>
          </a:p>
          <a:p>
            <a:pPr marL="0" indent="0">
              <a:buNone/>
            </a:pPr>
            <a:endParaRPr lang="de-AT" sz="1400" u="sng" dirty="0" smtClean="0"/>
          </a:p>
          <a:p>
            <a:pPr marL="0" indent="0">
              <a:buNone/>
            </a:pPr>
            <a:endParaRPr lang="de-AT" sz="1400" u="sng" dirty="0" smtClean="0"/>
          </a:p>
          <a:p>
            <a:pPr marL="0" indent="0">
              <a:buNone/>
            </a:pPr>
            <a:r>
              <a:rPr lang="de-AT" sz="1400" u="sng" dirty="0" smtClean="0"/>
              <a:t>Achtung</a:t>
            </a:r>
            <a:r>
              <a:rPr lang="de-AT" sz="1400" u="sng" dirty="0"/>
              <a:t>:</a:t>
            </a:r>
            <a:r>
              <a:rPr lang="de-AT" sz="1400" dirty="0"/>
              <a:t> Rücken gerade halten, Körperspannung, nicht </a:t>
            </a:r>
            <a:r>
              <a:rPr lang="de-AT" sz="1400" dirty="0" smtClean="0"/>
              <a:t>reißen.</a:t>
            </a:r>
            <a:endParaRPr lang="de-AT" sz="1400" dirty="0"/>
          </a:p>
          <a:p>
            <a:pPr marL="0" indent="0">
              <a:buNone/>
            </a:pPr>
            <a:endParaRPr lang="de-AT" sz="1400" dirty="0"/>
          </a:p>
          <a:p>
            <a:endParaRPr lang="de-AT" sz="1400" dirty="0"/>
          </a:p>
        </p:txBody>
      </p:sp>
      <p:pic>
        <p:nvPicPr>
          <p:cNvPr id="11267" name="Picture 3" descr="C:\Connect\Gesundheitsbusiness\Sport\Sportetes\Fotos für Trainingsanleitung\Auswahl-7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2003397"/>
            <a:ext cx="987915" cy="614214"/>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C:\Connect\Gesundheitsbusiness\Sport\Sportetes\Fotos für Trainingsanleitung\Auswahl-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1484783"/>
            <a:ext cx="936104" cy="627963"/>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C:\Connect\Gesundheitsbusiness\Sport\Sportetes\Fotos für Trainingsanleitung\Auswahl-4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4435767"/>
            <a:ext cx="504056" cy="919447"/>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C:\Connect\Gesundheitsbusiness\Sport\Sportetes\Fotos für Trainingsanleitung\Auswahl-4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5856" y="4435767"/>
            <a:ext cx="524406" cy="956568"/>
          </a:xfrm>
          <a:prstGeom prst="rect">
            <a:avLst/>
          </a:prstGeom>
          <a:noFill/>
          <a:extLst>
            <a:ext uri="{909E8E84-426E-40DD-AFC4-6F175D3DCCD1}">
              <a14:hiddenFill xmlns:a14="http://schemas.microsoft.com/office/drawing/2010/main">
                <a:solidFill>
                  <a:srgbClr val="FFFFFF"/>
                </a:solidFill>
              </a14:hiddenFill>
            </a:ext>
          </a:extLst>
        </p:spPr>
      </p:pic>
      <p:pic>
        <p:nvPicPr>
          <p:cNvPr id="11271" name="Picture 7" descr="C:\Connect\Gesundheitsbusiness\Sport\Sportetes\Fotos für Trainingsanleitung\Auswahl-45.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99214" y="4435767"/>
            <a:ext cx="532926" cy="972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403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404664"/>
            <a:ext cx="8072065" cy="1347936"/>
          </a:xfrm>
        </p:spPr>
        <p:txBody>
          <a:bodyPr/>
          <a:lstStyle/>
          <a:p>
            <a:pPr algn="ctr">
              <a:lnSpc>
                <a:spcPct val="115000"/>
              </a:lnSpc>
              <a:spcAft>
                <a:spcPts val="1000"/>
              </a:spcAft>
            </a:pPr>
            <a:r>
              <a:rPr lang="de-AT" sz="2800" dirty="0" smtClean="0">
                <a:effectLst/>
                <a:latin typeface="Calibri"/>
                <a:ea typeface="Calibri"/>
                <a:cs typeface="Times New Roman"/>
              </a:rPr>
              <a:t>Übungen mit dem Körpergewicht im </a:t>
            </a:r>
            <a:br>
              <a:rPr lang="de-AT" sz="2800" dirty="0" smtClean="0">
                <a:effectLst/>
                <a:latin typeface="Calibri"/>
                <a:ea typeface="Calibri"/>
                <a:cs typeface="Times New Roman"/>
              </a:rPr>
            </a:br>
            <a:r>
              <a:rPr lang="de-AT" sz="2800" dirty="0" smtClean="0">
                <a:effectLst/>
                <a:latin typeface="Calibri"/>
                <a:ea typeface="Calibri"/>
                <a:cs typeface="Times New Roman"/>
              </a:rPr>
              <a:t>Ausdauer-und </a:t>
            </a:r>
            <a:r>
              <a:rPr lang="de-AT" sz="2800" dirty="0" smtClean="0">
                <a:latin typeface="Calibri"/>
                <a:ea typeface="Calibri"/>
                <a:cs typeface="Times New Roman"/>
              </a:rPr>
              <a:t>Krafta</a:t>
            </a:r>
            <a:r>
              <a:rPr lang="de-AT" sz="2800" dirty="0" smtClean="0">
                <a:effectLst/>
                <a:latin typeface="Calibri"/>
                <a:ea typeface="Calibri"/>
                <a:cs typeface="Times New Roman"/>
              </a:rPr>
              <a:t>usdauer</a:t>
            </a:r>
            <a:r>
              <a:rPr lang="de-AT" sz="2800" dirty="0" smtClean="0">
                <a:solidFill>
                  <a:srgbClr val="000000"/>
                </a:solidFill>
                <a:latin typeface="Calibri"/>
                <a:ea typeface="Calibri"/>
                <a:cs typeface="Times New Roman"/>
              </a:rPr>
              <a:t>bereich</a:t>
            </a:r>
            <a:r>
              <a:rPr lang="de-AT" dirty="0" smtClean="0">
                <a:effectLst/>
                <a:latin typeface="Calibri"/>
                <a:ea typeface="Calibri"/>
                <a:cs typeface="Times New Roman"/>
              </a:rPr>
              <a:t/>
            </a:r>
            <a:br>
              <a:rPr lang="de-AT" dirty="0" smtClean="0">
                <a:effectLst/>
                <a:latin typeface="Calibri"/>
                <a:ea typeface="Calibri"/>
                <a:cs typeface="Times New Roman"/>
              </a:rPr>
            </a:br>
            <a:endParaRPr lang="de-AT" dirty="0"/>
          </a:p>
        </p:txBody>
      </p:sp>
      <p:sp>
        <p:nvSpPr>
          <p:cNvPr id="3" name="Inhaltsplatzhalter 2"/>
          <p:cNvSpPr>
            <a:spLocks noGrp="1"/>
          </p:cNvSpPr>
          <p:nvPr>
            <p:ph idx="1"/>
          </p:nvPr>
        </p:nvSpPr>
        <p:spPr>
          <a:xfrm>
            <a:off x="755576" y="1905000"/>
            <a:ext cx="7928049" cy="4221163"/>
          </a:xfrm>
        </p:spPr>
        <p:txBody>
          <a:bodyPr/>
          <a:lstStyle/>
          <a:p>
            <a:r>
              <a:rPr lang="de-AT" sz="1600" dirty="0" smtClean="0"/>
              <a:t>Dauer: </a:t>
            </a:r>
            <a:r>
              <a:rPr lang="de-AT" sz="1400" dirty="0" smtClean="0"/>
              <a:t>15-20min täglich</a:t>
            </a:r>
            <a:endParaRPr lang="de-AT" sz="1600" dirty="0" smtClean="0"/>
          </a:p>
          <a:p>
            <a:r>
              <a:rPr lang="de-AT" sz="1600" dirty="0" smtClean="0"/>
              <a:t>Ziel: 	</a:t>
            </a:r>
            <a:r>
              <a:rPr lang="de-AT" sz="1400" dirty="0" smtClean="0"/>
              <a:t>So viele große Muskelgruppen wie nur möglich, balanciert in kurzer Zeit, anzusprechen, um den Stoffwechsel zu aktivieren und effizient Kalorien zu verbrennen. </a:t>
            </a:r>
            <a:endParaRPr lang="de-AT" sz="1600" dirty="0"/>
          </a:p>
          <a:p>
            <a:pPr>
              <a:lnSpc>
                <a:spcPct val="115000"/>
              </a:lnSpc>
              <a:spcAft>
                <a:spcPts val="1000"/>
              </a:spcAft>
            </a:pPr>
            <a:r>
              <a:rPr lang="de-AT" sz="1600" dirty="0" smtClean="0"/>
              <a:t>Erklärung: </a:t>
            </a:r>
            <a:r>
              <a:rPr lang="de-AT" sz="1400" dirty="0" smtClean="0">
                <a:effectLst/>
                <a:latin typeface="Calibri"/>
                <a:ea typeface="Calibri"/>
                <a:cs typeface="Times New Roman"/>
              </a:rPr>
              <a:t>Das Programm hat 2 wesentliche Inhalte: Ausdauer und Kraftausdauer. Sie trainieren täglich 15-20min. Dafür sollten Sie 2-3mal pro Woche sowohl eine Übung aus dem Ausdauerprogramm, wie auch 4-5x pro Woche Übungen aus dem Kraftausdauerprogramm auswählen. Dieses ist in 14 Übungsblöcke mit je 2 Übungen gegliedert, die so aufeinander abgestimmt sind, dass keine synergistische Ermüdung auftritt. Dadurch können und sollten Sie die Einzelübungen direkt nacheinander ohne Pause jeweils eine Minute ausführen. Es wird dabei sowohl Ihre Kraft als auch Ihre Ausdauer und teilweise Ihre Koordination gefördert. Pro Trainingseinheit sind 7 aufeinanderfolgende Übungsblöcke abzuarbeiten, 3 davon sind die Basisübungsblöcke, die immer ausgeführt werden müssen, 4 andere können frei gewählt werden. Innerhalb der 15-20 min Trainingseinheit gibt es keine Pausen. Die Übungen müssen aber sauber, koordiniert und im Tempo eines Atemrhythmus durchgeführt werden. Ausatmen bei Anstrengung, Einatmen bei Entspannung. </a:t>
            </a:r>
          </a:p>
          <a:p>
            <a:pPr marL="0" indent="0">
              <a:lnSpc>
                <a:spcPct val="115000"/>
              </a:lnSpc>
              <a:spcAft>
                <a:spcPts val="1000"/>
              </a:spcAft>
              <a:buNone/>
            </a:pPr>
            <a:r>
              <a:rPr lang="de-AT" sz="1400" dirty="0">
                <a:latin typeface="Calibri"/>
                <a:ea typeface="Calibri"/>
                <a:cs typeface="Times New Roman"/>
              </a:rPr>
              <a:t> </a:t>
            </a:r>
            <a:r>
              <a:rPr lang="de-AT" sz="1400" dirty="0" smtClean="0">
                <a:latin typeface="Calibri"/>
                <a:ea typeface="Calibri"/>
                <a:cs typeface="Times New Roman"/>
              </a:rPr>
              <a:t>   </a:t>
            </a:r>
            <a:r>
              <a:rPr lang="de-AT" sz="1400" dirty="0" smtClean="0">
                <a:effectLst/>
                <a:latin typeface="Calibri"/>
                <a:ea typeface="Calibri"/>
                <a:cs typeface="Times New Roman"/>
              </a:rPr>
              <a:t>Neben diesem Programm sollte auf eine regelmäßige Dehnung der Muskulatur geachtet werden.</a:t>
            </a:r>
          </a:p>
          <a:p>
            <a:endParaRPr lang="de-AT" sz="1800" dirty="0" smtClean="0"/>
          </a:p>
          <a:p>
            <a:endParaRPr lang="de-AT" dirty="0"/>
          </a:p>
        </p:txBody>
      </p:sp>
    </p:spTree>
    <p:extLst>
      <p:ext uri="{BB962C8B-B14F-4D97-AF65-F5344CB8AC3E}">
        <p14:creationId xmlns:p14="http://schemas.microsoft.com/office/powerpoint/2010/main" val="3502417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548680"/>
            <a:ext cx="8216081" cy="6048672"/>
          </a:xfrm>
        </p:spPr>
        <p:txBody>
          <a:bodyPr/>
          <a:lstStyle/>
          <a:p>
            <a:pPr marL="0" indent="0">
              <a:buNone/>
            </a:pPr>
            <a:r>
              <a:rPr lang="de-AT" sz="1400" b="1" dirty="0" smtClean="0"/>
              <a:t>Beinpendeluhr</a:t>
            </a:r>
          </a:p>
          <a:p>
            <a:pPr marL="0" indent="0">
              <a:buNone/>
            </a:pPr>
            <a:endParaRPr lang="de-AT" sz="1400" dirty="0"/>
          </a:p>
          <a:p>
            <a:pPr marL="0" indent="0">
              <a:buNone/>
            </a:pPr>
            <a:r>
              <a:rPr lang="de-AT" sz="1400" u="sng" dirty="0"/>
              <a:t>Ausgangslage:</a:t>
            </a:r>
            <a:r>
              <a:rPr lang="de-AT" sz="1400" dirty="0"/>
              <a:t> Rückenlage am Boden, Arme seitlich ausgestreckt, Beine gestreckt 90° </a:t>
            </a:r>
            <a:endParaRPr lang="de-AT" sz="1400" dirty="0" smtClean="0"/>
          </a:p>
          <a:p>
            <a:pPr marL="0" indent="0">
              <a:buNone/>
            </a:pPr>
            <a:r>
              <a:rPr lang="de-AT" sz="1400" dirty="0" smtClean="0"/>
              <a:t>nach oben. </a:t>
            </a:r>
          </a:p>
          <a:p>
            <a:pPr marL="0" indent="0">
              <a:buNone/>
            </a:pPr>
            <a:r>
              <a:rPr lang="de-AT" sz="1400" dirty="0"/>
              <a:t/>
            </a:r>
            <a:br>
              <a:rPr lang="de-AT" sz="1400" dirty="0"/>
            </a:br>
            <a:endParaRPr lang="de-AT" sz="1400" dirty="0" smtClean="0"/>
          </a:p>
          <a:p>
            <a:pPr marL="0" indent="0">
              <a:buNone/>
            </a:pPr>
            <a:r>
              <a:rPr lang="de-AT" sz="1400" u="sng" dirty="0" smtClean="0"/>
              <a:t>Übung</a:t>
            </a:r>
            <a:r>
              <a:rPr lang="de-AT" sz="1400" u="sng" dirty="0"/>
              <a:t>:</a:t>
            </a:r>
            <a:r>
              <a:rPr lang="de-AT" sz="1400" dirty="0"/>
              <a:t> Beine abwechselnd nach links und rechts wie ein Pendel bis knapp ober den </a:t>
            </a:r>
            <a:endParaRPr lang="de-AT" sz="1400" dirty="0" smtClean="0"/>
          </a:p>
          <a:p>
            <a:pPr marL="0" indent="0">
              <a:buNone/>
            </a:pPr>
            <a:r>
              <a:rPr lang="de-AT" sz="1400" dirty="0" smtClean="0"/>
              <a:t>Boden </a:t>
            </a:r>
            <a:r>
              <a:rPr lang="de-AT" sz="1400" dirty="0"/>
              <a:t>senken. </a:t>
            </a:r>
          </a:p>
          <a:p>
            <a:pPr marL="0" indent="0">
              <a:buNone/>
            </a:pPr>
            <a:endParaRPr lang="de-AT" sz="1400" dirty="0" smtClean="0"/>
          </a:p>
          <a:p>
            <a:pPr marL="0" indent="0">
              <a:buNone/>
            </a:pPr>
            <a:r>
              <a:rPr lang="de-AT" sz="1400" dirty="0"/>
              <a:t/>
            </a:r>
            <a:br>
              <a:rPr lang="de-AT" sz="1400" dirty="0"/>
            </a:br>
            <a:r>
              <a:rPr lang="de-AT" sz="1400" u="sng" dirty="0"/>
              <a:t>Achtung:</a:t>
            </a:r>
            <a:r>
              <a:rPr lang="de-AT" sz="1400" dirty="0"/>
              <a:t> Beine beim Pendeln nicht am Boden ablegen, Arme zum Stabilisieren </a:t>
            </a:r>
            <a:endParaRPr lang="de-AT" sz="1400" dirty="0" smtClean="0"/>
          </a:p>
          <a:p>
            <a:pPr marL="0" indent="0">
              <a:buNone/>
            </a:pPr>
            <a:r>
              <a:rPr lang="de-AT" sz="1400" dirty="0" smtClean="0"/>
              <a:t>verwenden.</a:t>
            </a:r>
          </a:p>
          <a:p>
            <a:pPr marL="0" indent="0">
              <a:buNone/>
            </a:pPr>
            <a:endParaRPr lang="de-AT" sz="1400" dirty="0" smtClean="0"/>
          </a:p>
          <a:p>
            <a:pPr marL="0" indent="0">
              <a:buNone/>
            </a:pPr>
            <a:r>
              <a:rPr lang="de-AT" sz="1400" b="1" dirty="0" smtClean="0"/>
              <a:t>Rumpfseitheben</a:t>
            </a:r>
          </a:p>
          <a:p>
            <a:pPr marL="0" indent="0">
              <a:buNone/>
            </a:pPr>
            <a:endParaRPr lang="de-AT" sz="1400" dirty="0"/>
          </a:p>
          <a:p>
            <a:pPr marL="0" indent="0">
              <a:buNone/>
            </a:pPr>
            <a:r>
              <a:rPr lang="de-AT" sz="1400" u="sng" dirty="0"/>
              <a:t>Ausgangslage:</a:t>
            </a:r>
            <a:r>
              <a:rPr lang="de-AT" sz="1400" dirty="0"/>
              <a:t> </a:t>
            </a:r>
            <a:r>
              <a:rPr lang="de-AT" sz="1400" dirty="0" smtClean="0"/>
              <a:t>Seitenlage </a:t>
            </a:r>
            <a:r>
              <a:rPr lang="de-AT" sz="1400" dirty="0"/>
              <a:t>am Boden, abgestützt am </a:t>
            </a:r>
            <a:r>
              <a:rPr lang="de-AT" sz="1400" dirty="0" smtClean="0"/>
              <a:t>Unterarm. </a:t>
            </a:r>
          </a:p>
          <a:p>
            <a:pPr marL="0" indent="0">
              <a:buNone/>
            </a:pPr>
            <a:r>
              <a:rPr lang="de-AT" sz="1400" dirty="0"/>
              <a:t/>
            </a:r>
            <a:br>
              <a:rPr lang="de-AT" sz="1400" dirty="0"/>
            </a:br>
            <a:r>
              <a:rPr lang="de-AT" sz="1400" u="sng" dirty="0"/>
              <a:t>Übung:</a:t>
            </a:r>
            <a:r>
              <a:rPr lang="de-AT" sz="1400" dirty="0"/>
              <a:t> Becken etwa 5x soweit als möglich nach oben bewegen und wieder bis kurz vor </a:t>
            </a:r>
            <a:endParaRPr lang="de-AT" sz="1400" dirty="0" smtClean="0"/>
          </a:p>
          <a:p>
            <a:pPr marL="0" indent="0">
              <a:buNone/>
            </a:pPr>
            <a:r>
              <a:rPr lang="de-AT" sz="1400" dirty="0" smtClean="0"/>
              <a:t>den </a:t>
            </a:r>
            <a:r>
              <a:rPr lang="de-AT" sz="1400" dirty="0"/>
              <a:t>Boden senken, danach </a:t>
            </a:r>
            <a:r>
              <a:rPr lang="de-AT" sz="1400" dirty="0" smtClean="0"/>
              <a:t>Seitenwechsel. </a:t>
            </a:r>
          </a:p>
          <a:p>
            <a:pPr marL="0" indent="0">
              <a:buNone/>
            </a:pPr>
            <a:endParaRPr lang="de-AT" sz="1400" dirty="0"/>
          </a:p>
          <a:p>
            <a:pPr marL="0" indent="0">
              <a:buNone/>
            </a:pPr>
            <a:r>
              <a:rPr lang="de-AT" sz="1400" dirty="0"/>
              <a:t/>
            </a:r>
            <a:br>
              <a:rPr lang="de-AT" sz="1400" dirty="0"/>
            </a:br>
            <a:endParaRPr lang="de-AT" sz="1400" dirty="0" smtClean="0"/>
          </a:p>
          <a:p>
            <a:pPr marL="0" indent="0">
              <a:buNone/>
            </a:pPr>
            <a:r>
              <a:rPr lang="de-AT" sz="1400" u="sng" dirty="0" smtClean="0"/>
              <a:t>Achtung</a:t>
            </a:r>
            <a:r>
              <a:rPr lang="de-AT" sz="1400" u="sng" dirty="0"/>
              <a:t>:</a:t>
            </a:r>
            <a:r>
              <a:rPr lang="de-AT" sz="1400" dirty="0"/>
              <a:t> Übung in einer Ebene durchführen, nicht nach vorne/hinten </a:t>
            </a:r>
            <a:r>
              <a:rPr lang="de-AT" sz="1400" dirty="0" smtClean="0"/>
              <a:t>wegknicken.</a:t>
            </a:r>
            <a:endParaRPr lang="de-AT" sz="1400" dirty="0"/>
          </a:p>
          <a:p>
            <a:pPr marL="0" indent="0">
              <a:buNone/>
            </a:pPr>
            <a:endParaRPr lang="de-AT" sz="1400" dirty="0"/>
          </a:p>
          <a:p>
            <a:pPr marL="0" indent="0">
              <a:buNone/>
            </a:pPr>
            <a:r>
              <a:rPr lang="de-AT" sz="1400" dirty="0"/>
              <a:t> </a:t>
            </a:r>
          </a:p>
          <a:p>
            <a:endParaRPr lang="de-AT" dirty="0"/>
          </a:p>
        </p:txBody>
      </p:sp>
      <p:pic>
        <p:nvPicPr>
          <p:cNvPr id="12290" name="Picture 2" descr="C:\Connect\Gesundheitsbusiness\Sport\Sportetes\Fotos für Trainingsanleitung\Auswahl-7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3096" y="1340768"/>
            <a:ext cx="1152128" cy="688964"/>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descr="C:\Connect\Gesundheitsbusiness\Sport\Sportetes\Fotos für Trainingsanleitung\Auswahl-8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5612" y="2315536"/>
            <a:ext cx="1142372" cy="711329"/>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C:\Connect\Gesundheitsbusiness\Sport\Sportetes\Fotos für Trainingsanleitung\Auswahl-7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2200" y="4226554"/>
            <a:ext cx="1152128" cy="569735"/>
          </a:xfrm>
          <a:prstGeom prst="rect">
            <a:avLst/>
          </a:prstGeom>
          <a:noFill/>
          <a:extLst>
            <a:ext uri="{909E8E84-426E-40DD-AFC4-6F175D3DCCD1}">
              <a14:hiddenFill xmlns:a14="http://schemas.microsoft.com/office/drawing/2010/main">
                <a:solidFill>
                  <a:srgbClr val="FFFFFF"/>
                </a:solidFill>
              </a14:hiddenFill>
            </a:ext>
          </a:extLst>
        </p:spPr>
      </p:pic>
      <p:pic>
        <p:nvPicPr>
          <p:cNvPr id="12293" name="Picture 5" descr="C:\Connect\Gesundheitsbusiness\Sport\Sportetes\Fotos für Trainingsanleitung\Auswahl-7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5172048"/>
            <a:ext cx="1152128" cy="513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58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404664"/>
            <a:ext cx="8216081" cy="6048672"/>
          </a:xfrm>
        </p:spPr>
        <p:txBody>
          <a:bodyPr/>
          <a:lstStyle/>
          <a:p>
            <a:pPr marL="0" indent="0">
              <a:buNone/>
            </a:pPr>
            <a:r>
              <a:rPr lang="de-AT" sz="1400" b="1" dirty="0" smtClean="0"/>
              <a:t>Rumpfdrehen</a:t>
            </a:r>
          </a:p>
          <a:p>
            <a:pPr marL="0" indent="0">
              <a:buNone/>
            </a:pPr>
            <a:endParaRPr lang="de-AT" sz="1400" dirty="0"/>
          </a:p>
          <a:p>
            <a:pPr marL="0" indent="0">
              <a:buNone/>
            </a:pPr>
            <a:r>
              <a:rPr lang="de-AT" sz="1400" u="sng" dirty="0"/>
              <a:t>Ausgangslage:</a:t>
            </a:r>
            <a:r>
              <a:rPr lang="de-AT" sz="1400" dirty="0"/>
              <a:t> Hüftbreiter Stand, Oberkörper etwa 45° nach vorne geneigt, Hände hinter </a:t>
            </a:r>
            <a:endParaRPr lang="de-AT" sz="1400" dirty="0" smtClean="0"/>
          </a:p>
          <a:p>
            <a:pPr marL="0" indent="0">
              <a:buNone/>
            </a:pPr>
            <a:r>
              <a:rPr lang="de-AT" sz="1400" dirty="0" smtClean="0"/>
              <a:t>dem </a:t>
            </a:r>
            <a:r>
              <a:rPr lang="de-AT" sz="1400" dirty="0"/>
              <a:t>Kopf oder an den Ohren angelegt, Ellbogen bilden eine </a:t>
            </a:r>
            <a:r>
              <a:rPr lang="de-AT" sz="1400" dirty="0" smtClean="0"/>
              <a:t>Linie.  </a:t>
            </a:r>
          </a:p>
          <a:p>
            <a:pPr marL="0" indent="0">
              <a:buNone/>
            </a:pPr>
            <a:endParaRPr lang="de-AT" sz="1400" u="sng" dirty="0" smtClean="0"/>
          </a:p>
          <a:p>
            <a:pPr marL="0" indent="0">
              <a:buNone/>
            </a:pPr>
            <a:r>
              <a:rPr lang="de-AT" sz="1400" u="sng" dirty="0" smtClean="0"/>
              <a:t>Übung</a:t>
            </a:r>
            <a:r>
              <a:rPr lang="de-AT" sz="1400" u="sng" dirty="0"/>
              <a:t>:</a:t>
            </a:r>
            <a:r>
              <a:rPr lang="de-AT" sz="1400" dirty="0"/>
              <a:t> Oberkörper abwechselnd nach links und rechts drehen, dabei das </a:t>
            </a:r>
            <a:endParaRPr lang="de-AT" sz="1400" dirty="0" smtClean="0"/>
          </a:p>
          <a:p>
            <a:pPr marL="0" indent="0">
              <a:buNone/>
            </a:pPr>
            <a:r>
              <a:rPr lang="de-AT" sz="1400" dirty="0" smtClean="0"/>
              <a:t>gegenüberliegende </a:t>
            </a:r>
            <a:r>
              <a:rPr lang="de-AT" sz="1400" dirty="0"/>
              <a:t>Bein nach vorne leicht im Knie </a:t>
            </a:r>
            <a:r>
              <a:rPr lang="de-AT" sz="1400" dirty="0" smtClean="0"/>
              <a:t>beugen. </a:t>
            </a:r>
          </a:p>
          <a:p>
            <a:pPr marL="0" indent="0">
              <a:buNone/>
            </a:pPr>
            <a:r>
              <a:rPr lang="de-AT" sz="1400" dirty="0"/>
              <a:t/>
            </a:r>
            <a:br>
              <a:rPr lang="de-AT" sz="1400" dirty="0"/>
            </a:br>
            <a:endParaRPr lang="de-AT" sz="1400" dirty="0" smtClean="0"/>
          </a:p>
          <a:p>
            <a:pPr marL="0" indent="0">
              <a:buNone/>
            </a:pPr>
            <a:r>
              <a:rPr lang="de-AT" sz="1400" u="sng" dirty="0" smtClean="0"/>
              <a:t>Achtung</a:t>
            </a:r>
            <a:r>
              <a:rPr lang="de-AT" sz="1400" u="sng" dirty="0"/>
              <a:t>:</a:t>
            </a:r>
            <a:r>
              <a:rPr lang="de-AT" sz="1400" dirty="0"/>
              <a:t> Wirbelsäule gerade </a:t>
            </a:r>
            <a:r>
              <a:rPr lang="de-AT" sz="1400" dirty="0" smtClean="0"/>
              <a:t>halten</a:t>
            </a:r>
            <a:r>
              <a:rPr lang="de-AT" sz="1400" dirty="0"/>
              <a:t>, Kopf in Verlängerung zur </a:t>
            </a:r>
            <a:r>
              <a:rPr lang="de-AT" sz="1400" dirty="0" smtClean="0"/>
              <a:t>Wirbelsäule, </a:t>
            </a:r>
          </a:p>
          <a:p>
            <a:pPr marL="0" indent="0">
              <a:buNone/>
            </a:pPr>
            <a:endParaRPr lang="de-AT" sz="1400" dirty="0"/>
          </a:p>
          <a:p>
            <a:pPr marL="0" indent="0">
              <a:buNone/>
            </a:pPr>
            <a:r>
              <a:rPr lang="de-AT" sz="1400" b="1" dirty="0"/>
              <a:t>Bremser (mit Partner</a:t>
            </a:r>
            <a:r>
              <a:rPr lang="de-AT" sz="1400" b="1" dirty="0" smtClean="0"/>
              <a:t>)</a:t>
            </a:r>
          </a:p>
          <a:p>
            <a:pPr marL="0" indent="0">
              <a:buNone/>
            </a:pPr>
            <a:endParaRPr lang="de-AT" sz="1400" dirty="0"/>
          </a:p>
          <a:p>
            <a:pPr marL="0" indent="0">
              <a:buNone/>
            </a:pPr>
            <a:r>
              <a:rPr lang="de-AT" sz="1400" u="sng" dirty="0"/>
              <a:t>Ausgangslage:</a:t>
            </a:r>
            <a:r>
              <a:rPr lang="de-AT" sz="1400" dirty="0"/>
              <a:t> Rückenlage am Boden, Kopf vor den Beinen des hüftbreit stehenden </a:t>
            </a:r>
            <a:endParaRPr lang="de-AT" sz="1400" dirty="0" smtClean="0"/>
          </a:p>
          <a:p>
            <a:pPr marL="0" indent="0">
              <a:buNone/>
            </a:pPr>
            <a:r>
              <a:rPr lang="de-AT" sz="1400" dirty="0" smtClean="0"/>
              <a:t>Partners</a:t>
            </a:r>
            <a:r>
              <a:rPr lang="de-AT" sz="1400" dirty="0"/>
              <a:t>, mit Armen an den Beinen des Partners festhalten, </a:t>
            </a:r>
          </a:p>
          <a:p>
            <a:pPr marL="0" indent="0">
              <a:buNone/>
            </a:pPr>
            <a:r>
              <a:rPr lang="de-AT" sz="1400" dirty="0" smtClean="0"/>
              <a:t>Beine </a:t>
            </a:r>
            <a:r>
              <a:rPr lang="de-AT" sz="1400" dirty="0"/>
              <a:t>90° gestreckt nach </a:t>
            </a:r>
            <a:r>
              <a:rPr lang="de-AT" sz="1400" dirty="0" smtClean="0"/>
              <a:t>oben. </a:t>
            </a:r>
          </a:p>
          <a:p>
            <a:pPr marL="0" indent="0">
              <a:buNone/>
            </a:pPr>
            <a:r>
              <a:rPr lang="de-AT" sz="1400" dirty="0"/>
              <a:t/>
            </a:r>
            <a:br>
              <a:rPr lang="de-AT" sz="1400" dirty="0"/>
            </a:br>
            <a:r>
              <a:rPr lang="de-AT" sz="1400" u="sng" dirty="0"/>
              <a:t>Übung:</a:t>
            </a:r>
            <a:r>
              <a:rPr lang="de-AT" sz="1400" dirty="0"/>
              <a:t> Der Partner beschleunigt die Beine nach vorne Richtung Boden, es muss </a:t>
            </a:r>
            <a:endParaRPr lang="de-AT" sz="1400" dirty="0" smtClean="0"/>
          </a:p>
          <a:p>
            <a:pPr marL="0" indent="0">
              <a:buNone/>
            </a:pPr>
            <a:r>
              <a:rPr lang="de-AT" sz="1400" dirty="0" smtClean="0"/>
              <a:t>versucht </a:t>
            </a:r>
            <a:r>
              <a:rPr lang="de-AT" sz="1400" dirty="0"/>
              <a:t>werden diese kurz vor dem Boden </a:t>
            </a:r>
            <a:r>
              <a:rPr lang="de-AT" sz="1400" dirty="0" smtClean="0"/>
              <a:t>abzubremsen, ohne diesen zu berühren</a:t>
            </a:r>
            <a:r>
              <a:rPr lang="de-AT" sz="1400" dirty="0"/>
              <a:t>, </a:t>
            </a:r>
            <a:r>
              <a:rPr lang="de-AT" sz="1400" dirty="0" smtClean="0"/>
              <a:t>danach wieder zurück </a:t>
            </a:r>
            <a:r>
              <a:rPr lang="de-AT" sz="1400" dirty="0"/>
              <a:t>in die </a:t>
            </a:r>
            <a:r>
              <a:rPr lang="de-AT" sz="1400" dirty="0" smtClean="0"/>
              <a:t>Ausgangslage. </a:t>
            </a:r>
          </a:p>
          <a:p>
            <a:pPr marL="0" indent="0">
              <a:buNone/>
            </a:pPr>
            <a:r>
              <a:rPr lang="de-AT" sz="1400" dirty="0"/>
              <a:t/>
            </a:r>
            <a:br>
              <a:rPr lang="de-AT" sz="1400" dirty="0"/>
            </a:br>
            <a:endParaRPr lang="de-AT" sz="1400" dirty="0" smtClean="0"/>
          </a:p>
          <a:p>
            <a:pPr marL="0" indent="0">
              <a:buNone/>
            </a:pPr>
            <a:r>
              <a:rPr lang="de-AT" sz="1400" u="sng" dirty="0" smtClean="0"/>
              <a:t>Achtung</a:t>
            </a:r>
            <a:r>
              <a:rPr lang="de-AT" sz="1400" u="sng" dirty="0"/>
              <a:t>:</a:t>
            </a:r>
            <a:r>
              <a:rPr lang="de-AT" sz="1400" dirty="0"/>
              <a:t> Ohne Schwung die Beine in die Ausgangslage bringen, Becken bleibt dabei am </a:t>
            </a:r>
            <a:endParaRPr lang="de-AT" sz="1400" dirty="0" smtClean="0"/>
          </a:p>
          <a:p>
            <a:pPr marL="0" indent="0">
              <a:buNone/>
            </a:pPr>
            <a:r>
              <a:rPr lang="de-AT" sz="1400" dirty="0" smtClean="0"/>
              <a:t>Boden </a:t>
            </a:r>
            <a:r>
              <a:rPr lang="de-AT" sz="1400" dirty="0"/>
              <a:t>– nicht </a:t>
            </a:r>
            <a:r>
              <a:rPr lang="de-AT" sz="1400" dirty="0" smtClean="0"/>
              <a:t>anheben.</a:t>
            </a:r>
            <a:endParaRPr lang="de-AT" sz="1400" dirty="0"/>
          </a:p>
          <a:p>
            <a:endParaRPr lang="de-AT" dirty="0"/>
          </a:p>
        </p:txBody>
      </p:sp>
      <p:pic>
        <p:nvPicPr>
          <p:cNvPr id="13314" name="Picture 2" descr="C:\Connect\Gesundheitsbusiness\Sport\Sportetes\Fotos für Trainingsanleitung\Auswahl-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1196752"/>
            <a:ext cx="674118" cy="761144"/>
          </a:xfrm>
          <a:prstGeom prst="rect">
            <a:avLst/>
          </a:prstGeom>
          <a:noFill/>
          <a:extLst>
            <a:ext uri="{909E8E84-426E-40DD-AFC4-6F175D3DCCD1}">
              <a14:hiddenFill xmlns:a14="http://schemas.microsoft.com/office/drawing/2010/main">
                <a:solidFill>
                  <a:srgbClr val="FFFFFF"/>
                </a:solidFill>
              </a14:hiddenFill>
            </a:ext>
          </a:extLst>
        </p:spPr>
      </p:pic>
      <p:pic>
        <p:nvPicPr>
          <p:cNvPr id="13315" name="Picture 3" descr="C:\Connect\Gesundheitsbusiness\Sport\Sportetes\Fotos für Trainingsanleitung\Auswahl-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1975826"/>
            <a:ext cx="61997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C:\Connect\Gesundheitsbusiness\Sport\Sportetes\Fotos für Trainingsanleitung\Auswahl-7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5362" y="3949586"/>
            <a:ext cx="1018926" cy="701764"/>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C:\Connect\Gesundheitsbusiness\Sport\Sportetes\Fotos für Trainingsanleitung\Auswahl-7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99935" y="5223060"/>
            <a:ext cx="909780" cy="732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672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332656"/>
            <a:ext cx="8303718" cy="6264696"/>
          </a:xfrm>
        </p:spPr>
        <p:txBody>
          <a:bodyPr/>
          <a:lstStyle/>
          <a:p>
            <a:pPr marL="0" indent="0">
              <a:buNone/>
            </a:pPr>
            <a:r>
              <a:rPr lang="de-AT" sz="1400" b="1" dirty="0" smtClean="0"/>
              <a:t>Aufrichten</a:t>
            </a:r>
          </a:p>
          <a:p>
            <a:pPr marL="0" indent="0">
              <a:buNone/>
            </a:pPr>
            <a:endParaRPr lang="de-AT" sz="1400" dirty="0"/>
          </a:p>
          <a:p>
            <a:pPr marL="0" indent="0">
              <a:buNone/>
            </a:pPr>
            <a:r>
              <a:rPr lang="de-AT" sz="1400" u="sng" dirty="0"/>
              <a:t>Ausgangslage:</a:t>
            </a:r>
            <a:r>
              <a:rPr lang="de-AT" sz="1400" dirty="0"/>
              <a:t> </a:t>
            </a:r>
            <a:r>
              <a:rPr lang="de-AT" sz="1400" dirty="0" smtClean="0"/>
              <a:t>Hüftbreiter, </a:t>
            </a:r>
            <a:r>
              <a:rPr lang="de-AT" sz="1400" dirty="0"/>
              <a:t>beidbeiniger aufrechter Stand, </a:t>
            </a:r>
            <a:endParaRPr lang="de-AT" sz="1400" dirty="0" smtClean="0"/>
          </a:p>
          <a:p>
            <a:pPr marL="0" indent="0">
              <a:buNone/>
            </a:pPr>
            <a:r>
              <a:rPr lang="de-AT" sz="1400" dirty="0" smtClean="0"/>
              <a:t>Arme </a:t>
            </a:r>
            <a:r>
              <a:rPr lang="de-AT" sz="1400" dirty="0"/>
              <a:t>vor der </a:t>
            </a:r>
            <a:r>
              <a:rPr lang="de-AT" sz="1400" dirty="0" smtClean="0"/>
              <a:t>Brust </a:t>
            </a:r>
            <a:r>
              <a:rPr lang="de-AT" sz="1400" dirty="0"/>
              <a:t>verschränken (ev. mit zusätzlichem Gewicht</a:t>
            </a:r>
            <a:r>
              <a:rPr lang="de-AT" sz="1400" dirty="0" smtClean="0"/>
              <a:t>).</a:t>
            </a:r>
            <a:endParaRPr lang="de-AT" sz="1400" dirty="0"/>
          </a:p>
          <a:p>
            <a:pPr marL="0" indent="0">
              <a:buNone/>
            </a:pPr>
            <a:endParaRPr lang="de-AT" sz="1400" u="sng" dirty="0" smtClean="0"/>
          </a:p>
          <a:p>
            <a:pPr marL="0" indent="0">
              <a:buNone/>
            </a:pPr>
            <a:r>
              <a:rPr lang="de-AT" sz="1400" u="sng" dirty="0" smtClean="0"/>
              <a:t>Übung</a:t>
            </a:r>
            <a:r>
              <a:rPr lang="de-AT" sz="1400" u="sng" dirty="0"/>
              <a:t>:</a:t>
            </a:r>
            <a:r>
              <a:rPr lang="de-AT" sz="1400" dirty="0"/>
              <a:t> Oberkörper nach vorne gestreckt absenken, </a:t>
            </a:r>
            <a:r>
              <a:rPr lang="de-AT" sz="1400" dirty="0" smtClean="0"/>
              <a:t>dann </a:t>
            </a:r>
            <a:r>
              <a:rPr lang="de-AT" sz="1400" dirty="0"/>
              <a:t>einrollen, </a:t>
            </a:r>
            <a:r>
              <a:rPr lang="de-AT" sz="1400" dirty="0" smtClean="0"/>
              <a:t>eingerollt bleiben,</a:t>
            </a:r>
          </a:p>
          <a:p>
            <a:pPr marL="0" indent="0">
              <a:buNone/>
            </a:pPr>
            <a:r>
              <a:rPr lang="de-AT" sz="1400" dirty="0" smtClean="0"/>
              <a:t> danach aufrichten und zum </a:t>
            </a:r>
            <a:r>
              <a:rPr lang="de-AT" sz="1400" dirty="0"/>
              <a:t>Schluss </a:t>
            </a:r>
            <a:r>
              <a:rPr lang="de-AT" sz="1400" dirty="0" smtClean="0"/>
              <a:t>ausrollen. </a:t>
            </a:r>
          </a:p>
          <a:p>
            <a:pPr marL="0" indent="0">
              <a:buNone/>
            </a:pPr>
            <a:r>
              <a:rPr lang="de-AT" sz="1400" dirty="0"/>
              <a:t/>
            </a:r>
            <a:br>
              <a:rPr lang="de-AT" sz="1400" dirty="0"/>
            </a:br>
            <a:endParaRPr lang="de-AT" sz="1400" dirty="0" smtClean="0"/>
          </a:p>
          <a:p>
            <a:pPr marL="0" indent="0">
              <a:buNone/>
            </a:pPr>
            <a:endParaRPr lang="de-AT" sz="1400" u="sng" dirty="0" smtClean="0"/>
          </a:p>
          <a:p>
            <a:pPr marL="0" indent="0">
              <a:buNone/>
            </a:pPr>
            <a:r>
              <a:rPr lang="de-AT" sz="1400" u="sng" dirty="0" smtClean="0"/>
              <a:t>Achtung</a:t>
            </a:r>
            <a:r>
              <a:rPr lang="de-AT" sz="1400" u="sng" dirty="0"/>
              <a:t>:</a:t>
            </a:r>
            <a:r>
              <a:rPr lang="de-AT" sz="1400" dirty="0"/>
              <a:t> Koordinativ. Wirbel für Wirbelsegment einzeln aufrollen, bewusst auf </a:t>
            </a:r>
            <a:r>
              <a:rPr lang="de-AT" sz="1400" dirty="0" smtClean="0"/>
              <a:t>korrekte  </a:t>
            </a:r>
          </a:p>
          <a:p>
            <a:pPr marL="0" indent="0">
              <a:buNone/>
            </a:pPr>
            <a:r>
              <a:rPr lang="de-AT" sz="1400" dirty="0" smtClean="0"/>
              <a:t>Körperhaltung achten.</a:t>
            </a:r>
          </a:p>
          <a:p>
            <a:pPr marL="0" indent="0">
              <a:buNone/>
            </a:pPr>
            <a:endParaRPr lang="de-AT" sz="1400" b="1" dirty="0" smtClean="0"/>
          </a:p>
          <a:p>
            <a:pPr marL="0" indent="0">
              <a:buNone/>
            </a:pPr>
            <a:r>
              <a:rPr lang="de-AT" sz="1400" b="1" dirty="0" smtClean="0"/>
              <a:t>Beinklemme </a:t>
            </a:r>
            <a:r>
              <a:rPr lang="de-AT" sz="1400" b="1" dirty="0"/>
              <a:t>(mit Partner)</a:t>
            </a:r>
            <a:endParaRPr lang="de-AT" sz="1400" dirty="0"/>
          </a:p>
          <a:p>
            <a:pPr marL="0" indent="0">
              <a:buNone/>
            </a:pPr>
            <a:endParaRPr lang="de-AT" sz="1400" dirty="0" smtClean="0"/>
          </a:p>
          <a:p>
            <a:pPr marL="0" indent="0">
              <a:buNone/>
            </a:pPr>
            <a:r>
              <a:rPr lang="de-AT" sz="1400" u="sng" dirty="0" smtClean="0"/>
              <a:t>Ausgangslage</a:t>
            </a:r>
            <a:r>
              <a:rPr lang="de-AT" sz="1400" u="sng" dirty="0"/>
              <a:t>:</a:t>
            </a:r>
            <a:r>
              <a:rPr lang="de-AT" sz="1400" dirty="0"/>
              <a:t> Mit Partner gegenüberliegend auf gleicher Höhe sitzen, Beine des Partners </a:t>
            </a:r>
            <a:endParaRPr lang="de-AT" sz="1400" dirty="0" smtClean="0"/>
          </a:p>
          <a:p>
            <a:pPr marL="0" indent="0">
              <a:buNone/>
            </a:pPr>
            <a:r>
              <a:rPr lang="de-AT" sz="1400" dirty="0" smtClean="0"/>
              <a:t>außen</a:t>
            </a:r>
            <a:r>
              <a:rPr lang="de-AT" sz="1400" dirty="0"/>
              <a:t>, Berührung auf </a:t>
            </a:r>
            <a:r>
              <a:rPr lang="de-AT" sz="1400" dirty="0" smtClean="0"/>
              <a:t>Kniehöhe. </a:t>
            </a:r>
          </a:p>
          <a:p>
            <a:pPr marL="0" indent="0">
              <a:buNone/>
            </a:pPr>
            <a:r>
              <a:rPr lang="de-AT" sz="1400" dirty="0"/>
              <a:t/>
            </a:r>
            <a:br>
              <a:rPr lang="de-AT" sz="1400" dirty="0"/>
            </a:br>
            <a:endParaRPr lang="de-AT" sz="1400" dirty="0" smtClean="0"/>
          </a:p>
          <a:p>
            <a:pPr marL="0" indent="0">
              <a:buNone/>
            </a:pPr>
            <a:r>
              <a:rPr lang="de-AT" sz="1400" u="sng" dirty="0" smtClean="0"/>
              <a:t>Übung</a:t>
            </a:r>
            <a:r>
              <a:rPr lang="de-AT" sz="1400" u="sng" dirty="0"/>
              <a:t>:</a:t>
            </a:r>
            <a:r>
              <a:rPr lang="de-AT" sz="1400" dirty="0"/>
              <a:t> Der Partner versucht ihre Beine nach innen zu drücken, </a:t>
            </a:r>
            <a:endParaRPr lang="de-AT" sz="1400" dirty="0" smtClean="0"/>
          </a:p>
          <a:p>
            <a:pPr marL="0" indent="0">
              <a:buNone/>
            </a:pPr>
            <a:r>
              <a:rPr lang="de-AT" sz="1400" dirty="0" smtClean="0"/>
              <a:t>Sie </a:t>
            </a:r>
            <a:r>
              <a:rPr lang="de-AT" sz="1400" dirty="0"/>
              <a:t>drücken </a:t>
            </a:r>
            <a:r>
              <a:rPr lang="de-AT" sz="1400" dirty="0" smtClean="0"/>
              <a:t>nach </a:t>
            </a:r>
            <a:r>
              <a:rPr lang="de-AT" sz="1400" dirty="0"/>
              <a:t>außen, </a:t>
            </a:r>
            <a:r>
              <a:rPr lang="de-AT" sz="1400" dirty="0" smtClean="0"/>
              <a:t>Spannung 10 sec </a:t>
            </a:r>
            <a:r>
              <a:rPr lang="de-AT" sz="1400" dirty="0"/>
              <a:t>halten, danach </a:t>
            </a:r>
            <a:r>
              <a:rPr lang="de-AT" sz="1400" dirty="0" smtClean="0"/>
              <a:t>wechseln, </a:t>
            </a:r>
          </a:p>
          <a:p>
            <a:pPr marL="0" indent="0">
              <a:buNone/>
            </a:pPr>
            <a:r>
              <a:rPr lang="de-AT" sz="1400" dirty="0" smtClean="0"/>
              <a:t>Beine </a:t>
            </a:r>
            <a:r>
              <a:rPr lang="de-AT" sz="1400" dirty="0"/>
              <a:t>des Partners innen, </a:t>
            </a:r>
            <a:r>
              <a:rPr lang="de-AT" sz="1400" dirty="0" smtClean="0"/>
              <a:t>die eigenen </a:t>
            </a:r>
            <a:r>
              <a:rPr lang="de-AT" sz="1400" dirty="0"/>
              <a:t>außen, 3x </a:t>
            </a:r>
            <a:r>
              <a:rPr lang="de-AT" sz="1400" dirty="0" smtClean="0"/>
              <a:t>wiederholen</a:t>
            </a:r>
            <a:r>
              <a:rPr lang="de-AT" sz="1400" dirty="0"/>
              <a:t>. </a:t>
            </a:r>
            <a:endParaRPr lang="de-AT" sz="1400" dirty="0" smtClean="0"/>
          </a:p>
          <a:p>
            <a:pPr marL="0" indent="0">
              <a:buNone/>
            </a:pPr>
            <a:r>
              <a:rPr lang="de-AT" sz="1400" dirty="0"/>
              <a:t/>
            </a:r>
            <a:br>
              <a:rPr lang="de-AT" sz="1400" dirty="0"/>
            </a:br>
            <a:r>
              <a:rPr lang="de-AT" sz="1400" u="sng" dirty="0"/>
              <a:t>Achtung:</a:t>
            </a:r>
            <a:r>
              <a:rPr lang="de-AT" sz="1400" dirty="0"/>
              <a:t> Kraft wohl dosieren, angenehme Berührungsstelle suchen, nicht direkt am </a:t>
            </a:r>
            <a:endParaRPr lang="de-AT" sz="1400" dirty="0" smtClean="0"/>
          </a:p>
          <a:p>
            <a:pPr marL="0" indent="0">
              <a:buNone/>
            </a:pPr>
            <a:r>
              <a:rPr lang="de-AT" sz="1400" dirty="0" smtClean="0"/>
              <a:t>Knochen</a:t>
            </a:r>
            <a:r>
              <a:rPr lang="de-AT" sz="1400" dirty="0"/>
              <a:t>.</a:t>
            </a:r>
          </a:p>
          <a:p>
            <a:pPr marL="0" indent="0">
              <a:buNone/>
            </a:pPr>
            <a:endParaRPr lang="de-AT" sz="1400" dirty="0" smtClean="0"/>
          </a:p>
          <a:p>
            <a:pPr marL="0" indent="0">
              <a:buNone/>
            </a:pPr>
            <a:endParaRPr lang="de-AT" sz="1400" dirty="0"/>
          </a:p>
          <a:p>
            <a:pPr marL="0" indent="0">
              <a:buNone/>
            </a:pPr>
            <a:endParaRPr lang="de-AT" sz="1400" dirty="0"/>
          </a:p>
        </p:txBody>
      </p:sp>
      <p:pic>
        <p:nvPicPr>
          <p:cNvPr id="14338" name="Picture 2" descr="C:\Connect\Gesundheitsbusiness\Sport\Sportetes\Fotos für Trainingsanleitung\Auswahl-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4439" y="754184"/>
            <a:ext cx="711799" cy="884560"/>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descr="C:\Connect\Gesundheitsbusiness\Sport\Sportetes\Fotos für Trainingsanleitung\Auswahl-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2704" y="1907010"/>
            <a:ext cx="695446" cy="740544"/>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C:\Connect\Gesundheitsbusiness\Sport\Sportetes\Fotos für Trainingsanleitung\Auswahl-1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38150" y="1916832"/>
            <a:ext cx="715233" cy="740544"/>
          </a:xfrm>
          <a:prstGeom prst="rect">
            <a:avLst/>
          </a:prstGeom>
          <a:noFill/>
          <a:extLst>
            <a:ext uri="{909E8E84-426E-40DD-AFC4-6F175D3DCCD1}">
              <a14:hiddenFill xmlns:a14="http://schemas.microsoft.com/office/drawing/2010/main">
                <a:solidFill>
                  <a:srgbClr val="FFFFFF"/>
                </a:solidFill>
              </a14:hiddenFill>
            </a:ext>
          </a:extLst>
        </p:spPr>
      </p:pic>
      <p:pic>
        <p:nvPicPr>
          <p:cNvPr id="14341" name="Picture 5" descr="C:\Connect\Gesundheitsbusiness\Sport\Sportetes\Fotos für Trainingsanleitung\Auswahl-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67464" y="1916832"/>
            <a:ext cx="761935" cy="740544"/>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C:\Connect\Gesundheitsbusiness\Sport\Sportetes\Fotos für Trainingsanleitung\Auswahl-1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2032" y="1897188"/>
            <a:ext cx="720080" cy="760188"/>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C:\Connect\Gesundheitsbusiness\Sport\Sportetes\Fotos für Trainingsanleitung\Auswahl-1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52112" y="1896308"/>
            <a:ext cx="598862" cy="812552"/>
          </a:xfrm>
          <a:prstGeom prst="rect">
            <a:avLst/>
          </a:prstGeom>
          <a:noFill/>
          <a:extLst>
            <a:ext uri="{909E8E84-426E-40DD-AFC4-6F175D3DCCD1}">
              <a14:hiddenFill xmlns:a14="http://schemas.microsoft.com/office/drawing/2010/main">
                <a:solidFill>
                  <a:srgbClr val="FFFFFF"/>
                </a:solidFill>
              </a14:hiddenFill>
            </a:ext>
          </a:extLst>
        </p:spPr>
      </p:pic>
      <p:pic>
        <p:nvPicPr>
          <p:cNvPr id="14344" name="Picture 8" descr="C:\Connect\Gesundheitsbusiness\Sport\Sportetes\Fotos für Trainingsanleitung\Auswahl-74.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70729" y="4437112"/>
            <a:ext cx="648072" cy="679692"/>
          </a:xfrm>
          <a:prstGeom prst="rect">
            <a:avLst/>
          </a:prstGeom>
          <a:noFill/>
          <a:extLst>
            <a:ext uri="{909E8E84-426E-40DD-AFC4-6F175D3DCCD1}">
              <a14:hiddenFill xmlns:a14="http://schemas.microsoft.com/office/drawing/2010/main">
                <a:solidFill>
                  <a:srgbClr val="FFFFFF"/>
                </a:solidFill>
              </a14:hiddenFill>
            </a:ext>
          </a:extLst>
        </p:spPr>
      </p:pic>
      <p:pic>
        <p:nvPicPr>
          <p:cNvPr id="14345" name="Picture 9" descr="C:\Connect\Gesundheitsbusiness\Sport\Sportetes\Fotos für Trainingsanleitung\Auswahl-72.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49579" y="5141769"/>
            <a:ext cx="559640" cy="838323"/>
          </a:xfrm>
          <a:prstGeom prst="rect">
            <a:avLst/>
          </a:prstGeom>
          <a:noFill/>
          <a:extLst>
            <a:ext uri="{909E8E84-426E-40DD-AFC4-6F175D3DCCD1}">
              <a14:hiddenFill xmlns:a14="http://schemas.microsoft.com/office/drawing/2010/main">
                <a:solidFill>
                  <a:srgbClr val="FFFFFF"/>
                </a:solidFill>
              </a14:hiddenFill>
            </a:ext>
          </a:extLst>
        </p:spPr>
      </p:pic>
      <p:pic>
        <p:nvPicPr>
          <p:cNvPr id="14346" name="Picture 10" descr="C:\Connect\Gesundheitsbusiness\Sport\Sportetes\Fotos für Trainingsanleitung\Auswahl-73.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884368" y="5171360"/>
            <a:ext cx="541132" cy="81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42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476672"/>
            <a:ext cx="8144073" cy="1219200"/>
          </a:xfrm>
        </p:spPr>
        <p:txBody>
          <a:bodyPr/>
          <a:lstStyle/>
          <a:p>
            <a:r>
              <a:rPr lang="de-AT" dirty="0" smtClean="0"/>
              <a:t>1) Ausdauer (A1,A2,A3,A4)</a:t>
            </a:r>
            <a:endParaRPr lang="de-AT" dirty="0"/>
          </a:p>
        </p:txBody>
      </p:sp>
      <p:sp>
        <p:nvSpPr>
          <p:cNvPr id="3" name="Inhaltsplatzhalter 2"/>
          <p:cNvSpPr>
            <a:spLocks noGrp="1"/>
          </p:cNvSpPr>
          <p:nvPr>
            <p:ph idx="1"/>
          </p:nvPr>
        </p:nvSpPr>
        <p:spPr>
          <a:xfrm>
            <a:off x="467544" y="1772816"/>
            <a:ext cx="8216081" cy="4353347"/>
          </a:xfrm>
        </p:spPr>
        <p:txBody>
          <a:bodyPr/>
          <a:lstStyle/>
          <a:p>
            <a:pPr marL="0" indent="0">
              <a:buNone/>
            </a:pPr>
            <a:r>
              <a:rPr lang="de-AT" sz="1800" dirty="0" smtClean="0"/>
              <a:t>Machen Sie 2-3 der folgenden Übungen innerhalb einer Woche, jede Übung jedoch nur einmal innerhalb der gleichen Woche.</a:t>
            </a:r>
          </a:p>
          <a:p>
            <a:pPr marL="0" indent="0">
              <a:buNone/>
            </a:pPr>
            <a:r>
              <a:rPr lang="de-AT" sz="1800" dirty="0" smtClean="0"/>
              <a:t>Über einem BMI von 30 können die Laufeinheiten, bei gleicher Abfolge, auch mit dem Rad/Heimtrainer absolviert werden – so wird der Bewegungsapparat geschont.</a:t>
            </a:r>
          </a:p>
          <a:p>
            <a:pPr marL="0" indent="0">
              <a:buNone/>
            </a:pPr>
            <a:endParaRPr lang="de-AT" sz="1800" dirty="0" smtClean="0"/>
          </a:p>
          <a:p>
            <a:r>
              <a:rPr lang="de-AT" sz="1800" dirty="0" smtClean="0"/>
              <a:t>A1.	Laufen: 15min mit so hohem Tempo das Sie gerade noch 15min lang durchhalten</a:t>
            </a:r>
          </a:p>
          <a:p>
            <a:r>
              <a:rPr lang="de-AT" sz="1800" dirty="0" smtClean="0"/>
              <a:t>A2.	Laufen: 5min locker Aufwärmen, 6x (30sec maximales Tempo-Sprint, 30sec auslaufen), 5min Cool-down locker Auslaufen</a:t>
            </a:r>
          </a:p>
          <a:p>
            <a:r>
              <a:rPr lang="de-AT" sz="1800" dirty="0" smtClean="0"/>
              <a:t>A3.	Laufen:  Insgesamt 8x: 1min langsames Tempo, 1min hohes Tempo</a:t>
            </a:r>
          </a:p>
          <a:p>
            <a:r>
              <a:rPr lang="de-AT" sz="1800" dirty="0" smtClean="0"/>
              <a:t>A4.	Seilspringen: 15min lockeres Seilspringen</a:t>
            </a:r>
          </a:p>
          <a:p>
            <a:endParaRPr lang="de-AT" dirty="0"/>
          </a:p>
        </p:txBody>
      </p:sp>
    </p:spTree>
    <p:extLst>
      <p:ext uri="{BB962C8B-B14F-4D97-AF65-F5344CB8AC3E}">
        <p14:creationId xmlns:p14="http://schemas.microsoft.com/office/powerpoint/2010/main" val="1671889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476672"/>
            <a:ext cx="8072065" cy="1152128"/>
          </a:xfrm>
        </p:spPr>
        <p:txBody>
          <a:bodyPr/>
          <a:lstStyle/>
          <a:p>
            <a:r>
              <a:rPr lang="de-AT" dirty="0" smtClean="0"/>
              <a:t>2) Kraftausdauer</a:t>
            </a:r>
            <a:endParaRPr lang="de-AT" dirty="0"/>
          </a:p>
        </p:txBody>
      </p:sp>
      <p:sp>
        <p:nvSpPr>
          <p:cNvPr id="3" name="Inhaltsplatzhalter 2"/>
          <p:cNvSpPr>
            <a:spLocks noGrp="1"/>
          </p:cNvSpPr>
          <p:nvPr>
            <p:ph idx="1"/>
          </p:nvPr>
        </p:nvSpPr>
        <p:spPr>
          <a:xfrm>
            <a:off x="539552" y="1556792"/>
            <a:ext cx="8144073" cy="5040560"/>
          </a:xfrm>
        </p:spPr>
        <p:txBody>
          <a:bodyPr/>
          <a:lstStyle/>
          <a:p>
            <a:pPr marL="0" indent="0">
              <a:buNone/>
            </a:pPr>
            <a:r>
              <a:rPr lang="de-AT" sz="1600" dirty="0" smtClean="0"/>
              <a:t>4-5x pro Woche. Suchen Sie sich zu den 3 Basisübungsblöcken noch 3 freie Übungsblöcke aus, achten Sie auf Abwechslung im Trainingsprogramm</a:t>
            </a:r>
            <a:r>
              <a:rPr lang="de-AT" sz="2000" dirty="0" smtClean="0"/>
              <a:t>!</a:t>
            </a:r>
          </a:p>
          <a:p>
            <a:pPr marL="0" indent="0">
              <a:buNone/>
            </a:pPr>
            <a:endParaRPr lang="de-AT" sz="1400" b="1" i="1" u="sng" dirty="0" smtClean="0"/>
          </a:p>
          <a:p>
            <a:pPr marL="0" indent="0">
              <a:buNone/>
            </a:pPr>
            <a:r>
              <a:rPr lang="de-AT" sz="1800" b="1" i="1" u="sng" dirty="0" smtClean="0"/>
              <a:t>B a s i s ü b u n g s b l ö c k e:</a:t>
            </a:r>
          </a:p>
          <a:p>
            <a:pPr marL="0" indent="0">
              <a:buNone/>
            </a:pPr>
            <a:endParaRPr lang="de-AT" sz="1400" b="1" i="1" u="sng" dirty="0" smtClean="0"/>
          </a:p>
          <a:p>
            <a:pPr marL="0" indent="0">
              <a:buNone/>
            </a:pPr>
            <a:r>
              <a:rPr lang="de-AT" sz="1400" b="1" dirty="0" smtClean="0"/>
              <a:t>Kniebeugen mit Sprung </a:t>
            </a:r>
          </a:p>
          <a:p>
            <a:pPr marL="0" indent="0">
              <a:buNone/>
            </a:pPr>
            <a:endParaRPr lang="de-AT" sz="1400" dirty="0" smtClean="0"/>
          </a:p>
          <a:p>
            <a:pPr marL="0" indent="0">
              <a:buNone/>
            </a:pPr>
            <a:r>
              <a:rPr lang="de-AT" sz="1400" u="sng" dirty="0" smtClean="0"/>
              <a:t>Ausgangslage: </a:t>
            </a:r>
            <a:r>
              <a:rPr lang="de-AT" sz="1400" dirty="0" smtClean="0"/>
              <a:t>schulterbreiter Stand, Arme seitlich hängend. </a:t>
            </a:r>
          </a:p>
          <a:p>
            <a:pPr marL="0" indent="0">
              <a:buNone/>
            </a:pPr>
            <a:endParaRPr lang="de-AT" sz="1400" dirty="0" smtClean="0"/>
          </a:p>
          <a:p>
            <a:pPr marL="0" indent="0">
              <a:buNone/>
            </a:pPr>
            <a:endParaRPr lang="de-AT" sz="1400" dirty="0" smtClean="0"/>
          </a:p>
          <a:p>
            <a:pPr marL="0" indent="0">
              <a:buNone/>
            </a:pPr>
            <a:r>
              <a:rPr lang="de-AT" sz="1400" u="sng" dirty="0" smtClean="0"/>
              <a:t>Übung:</a:t>
            </a:r>
            <a:r>
              <a:rPr lang="de-AT" sz="1400" dirty="0" smtClean="0"/>
              <a:t> Knie auf etwa 90° abwinkeln                         dann explosiv noch oben </a:t>
            </a:r>
          </a:p>
          <a:p>
            <a:pPr marL="0" indent="0">
              <a:buNone/>
            </a:pPr>
            <a:endParaRPr lang="de-AT" sz="1400" dirty="0" smtClean="0"/>
          </a:p>
          <a:p>
            <a:pPr marL="0" indent="0">
              <a:buNone/>
            </a:pPr>
            <a:endParaRPr lang="de-AT" sz="1400" dirty="0" smtClean="0"/>
          </a:p>
          <a:p>
            <a:pPr marL="0" indent="0">
              <a:buNone/>
            </a:pPr>
            <a:r>
              <a:rPr lang="de-AT" sz="1400" dirty="0" smtClean="0"/>
              <a:t>springen, Arme mitnehmen                dann wieder zurück auf 90° abgewinkelte Knie.</a:t>
            </a:r>
          </a:p>
          <a:p>
            <a:pPr marL="0" indent="0">
              <a:buNone/>
            </a:pPr>
            <a:endParaRPr lang="de-AT" sz="1400" dirty="0" smtClean="0"/>
          </a:p>
          <a:p>
            <a:pPr marL="0" indent="0">
              <a:buNone/>
            </a:pPr>
            <a:endParaRPr lang="de-AT" sz="1400" dirty="0" smtClean="0"/>
          </a:p>
          <a:p>
            <a:pPr marL="0" indent="0">
              <a:buNone/>
            </a:pPr>
            <a:r>
              <a:rPr lang="de-AT" sz="1400" dirty="0" smtClean="0"/>
              <a:t>Achtung: Rücken sollte gerade sein, Knie bei der Beugung nicht weiter als zu den </a:t>
            </a:r>
          </a:p>
          <a:p>
            <a:pPr marL="0" indent="0">
              <a:buNone/>
            </a:pPr>
            <a:endParaRPr lang="de-AT" sz="1400" dirty="0"/>
          </a:p>
          <a:p>
            <a:pPr marL="0" indent="0">
              <a:buNone/>
            </a:pPr>
            <a:r>
              <a:rPr lang="de-AT" sz="1400" dirty="0" smtClean="0"/>
              <a:t>Zehenspitzen nach vorne bewegen.</a:t>
            </a:r>
          </a:p>
          <a:p>
            <a:pPr marL="0" indent="0">
              <a:buNone/>
            </a:pPr>
            <a:endParaRPr lang="de-AT" sz="1400" dirty="0" smtClean="0"/>
          </a:p>
          <a:p>
            <a:endParaRPr lang="de-AT" sz="1400" dirty="0"/>
          </a:p>
        </p:txBody>
      </p:sp>
      <p:pic>
        <p:nvPicPr>
          <p:cNvPr id="13314" name="Picture 2" descr="C:\Connect\Gesundheitsbusiness\Sport\Sportetes\Fotos für Trainingsanleitung\Auswahl-1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3119226"/>
            <a:ext cx="764830" cy="936104"/>
          </a:xfrm>
          <a:prstGeom prst="rect">
            <a:avLst/>
          </a:prstGeom>
          <a:noFill/>
          <a:extLst>
            <a:ext uri="{909E8E84-426E-40DD-AFC4-6F175D3DCCD1}">
              <a14:hiddenFill xmlns:a14="http://schemas.microsoft.com/office/drawing/2010/main">
                <a:solidFill>
                  <a:srgbClr val="FFFFFF"/>
                </a:solidFill>
              </a14:hiddenFill>
            </a:ext>
          </a:extLst>
        </p:spPr>
      </p:pic>
      <p:pic>
        <p:nvPicPr>
          <p:cNvPr id="13315" name="Picture 3" descr="C:\Connect\Gesundheitsbusiness\Sport\Sportetes\Fotos für Trainingsanleitung\Auswah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4055330"/>
            <a:ext cx="736848" cy="89753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C:\Connect\Gesundheitsbusiness\Sport\Sportetes\Fotos für Trainingsanleitung\Auswahl-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5856" y="4725144"/>
            <a:ext cx="714464"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856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1560" y="764704"/>
            <a:ext cx="8072065" cy="5361459"/>
          </a:xfrm>
        </p:spPr>
        <p:txBody>
          <a:bodyPr/>
          <a:lstStyle/>
          <a:p>
            <a:pPr marL="0" indent="0">
              <a:buNone/>
            </a:pPr>
            <a:r>
              <a:rPr lang="de-AT" sz="1400" b="1" dirty="0"/>
              <a:t>Liegestütze schulterbreit vom </a:t>
            </a:r>
            <a:r>
              <a:rPr lang="de-AT" sz="1400" b="1" dirty="0" smtClean="0"/>
              <a:t>Stand</a:t>
            </a:r>
          </a:p>
          <a:p>
            <a:pPr marL="0" indent="0">
              <a:buNone/>
            </a:pPr>
            <a:endParaRPr lang="de-AT" sz="1400" dirty="0"/>
          </a:p>
          <a:p>
            <a:pPr marL="0" indent="0">
              <a:buNone/>
            </a:pPr>
            <a:r>
              <a:rPr lang="de-AT" sz="1400" u="sng" dirty="0"/>
              <a:t>Ausgangslage: </a:t>
            </a:r>
            <a:r>
              <a:rPr lang="de-AT" sz="1400" dirty="0"/>
              <a:t>Schulterbreiter Stand, Arme seitlich </a:t>
            </a:r>
            <a:r>
              <a:rPr lang="de-AT" sz="1400" dirty="0" smtClean="0"/>
              <a:t>hängend.</a:t>
            </a:r>
          </a:p>
          <a:p>
            <a:pPr marL="0" indent="0">
              <a:buNone/>
            </a:pPr>
            <a:endParaRPr lang="de-AT" sz="1400" dirty="0"/>
          </a:p>
          <a:p>
            <a:pPr marL="0" indent="0">
              <a:buNone/>
            </a:pPr>
            <a:endParaRPr lang="de-AT" sz="1400" dirty="0" smtClean="0"/>
          </a:p>
          <a:p>
            <a:pPr marL="0" indent="0">
              <a:buNone/>
            </a:pPr>
            <a:r>
              <a:rPr lang="de-AT" sz="1400" dirty="0" smtClean="0"/>
              <a:t> </a:t>
            </a:r>
            <a:r>
              <a:rPr lang="de-AT" sz="1400" dirty="0"/>
              <a:t/>
            </a:r>
            <a:br>
              <a:rPr lang="de-AT" sz="1400" dirty="0"/>
            </a:br>
            <a:r>
              <a:rPr lang="de-AT" sz="1400" u="sng" dirty="0"/>
              <a:t>Übung: </a:t>
            </a:r>
            <a:r>
              <a:rPr lang="de-AT" sz="1400" dirty="0"/>
              <a:t>Vom Stand mit einem Zwischenschritt  </a:t>
            </a:r>
            <a:r>
              <a:rPr lang="de-AT" sz="1400" dirty="0" smtClean="0"/>
              <a:t>               </a:t>
            </a:r>
            <a:r>
              <a:rPr lang="de-AT" sz="1400" dirty="0"/>
              <a:t>nach </a:t>
            </a:r>
            <a:r>
              <a:rPr lang="de-AT" sz="1400" dirty="0" smtClean="0"/>
              <a:t>vorne</a:t>
            </a:r>
          </a:p>
          <a:p>
            <a:pPr marL="0" indent="0">
              <a:buNone/>
            </a:pPr>
            <a:endParaRPr lang="de-AT" sz="1400" dirty="0"/>
          </a:p>
          <a:p>
            <a:pPr marL="0" indent="0">
              <a:buNone/>
            </a:pPr>
            <a:r>
              <a:rPr lang="de-AT" sz="1400" dirty="0" smtClean="0"/>
              <a:t> </a:t>
            </a:r>
          </a:p>
          <a:p>
            <a:pPr marL="0" indent="0">
              <a:buNone/>
            </a:pPr>
            <a:r>
              <a:rPr lang="de-AT" sz="1400" dirty="0" smtClean="0"/>
              <a:t>in </a:t>
            </a:r>
            <a:r>
              <a:rPr lang="de-AT" sz="1400" dirty="0"/>
              <a:t>die </a:t>
            </a:r>
            <a:r>
              <a:rPr lang="de-AT" sz="1400" dirty="0" smtClean="0"/>
              <a:t>Liegestützposition                         und </a:t>
            </a:r>
            <a:r>
              <a:rPr lang="de-AT" sz="1400" dirty="0"/>
              <a:t>einen Stütz </a:t>
            </a:r>
            <a:r>
              <a:rPr lang="de-AT" sz="1400" dirty="0" smtClean="0"/>
              <a:t>durchführen, </a:t>
            </a:r>
          </a:p>
          <a:p>
            <a:pPr marL="0" indent="0">
              <a:buNone/>
            </a:pPr>
            <a:endParaRPr lang="de-AT" sz="1400" dirty="0" smtClean="0"/>
          </a:p>
          <a:p>
            <a:pPr marL="0" indent="0">
              <a:buNone/>
            </a:pPr>
            <a:endParaRPr lang="de-AT" sz="1400" dirty="0" smtClean="0"/>
          </a:p>
          <a:p>
            <a:pPr marL="0" indent="0">
              <a:buNone/>
            </a:pPr>
            <a:endParaRPr lang="de-AT" sz="1400" dirty="0"/>
          </a:p>
          <a:p>
            <a:pPr marL="0" indent="0">
              <a:buNone/>
            </a:pPr>
            <a:r>
              <a:rPr lang="de-AT" sz="1400" dirty="0" smtClean="0"/>
              <a:t>danach wieder zurück </a:t>
            </a:r>
            <a:r>
              <a:rPr lang="de-AT" sz="1400" dirty="0"/>
              <a:t>über den </a:t>
            </a:r>
            <a:r>
              <a:rPr lang="de-AT" sz="1400" dirty="0" smtClean="0"/>
              <a:t>Zwischenschritt                                  in </a:t>
            </a:r>
            <a:r>
              <a:rPr lang="de-AT" sz="1400" dirty="0"/>
              <a:t>die </a:t>
            </a:r>
            <a:endParaRPr lang="de-AT" sz="1400" dirty="0" smtClean="0"/>
          </a:p>
          <a:p>
            <a:pPr marL="0" indent="0">
              <a:buNone/>
            </a:pPr>
            <a:r>
              <a:rPr lang="de-AT" sz="1400" dirty="0" smtClean="0"/>
              <a:t>Ausgangsposition.</a:t>
            </a:r>
          </a:p>
          <a:p>
            <a:pPr marL="0" indent="0">
              <a:buNone/>
            </a:pPr>
            <a:endParaRPr lang="de-AT" sz="1400" dirty="0"/>
          </a:p>
          <a:p>
            <a:pPr marL="0" indent="0">
              <a:buNone/>
            </a:pPr>
            <a:r>
              <a:rPr lang="de-AT" sz="1400" dirty="0"/>
              <a:t/>
            </a:r>
            <a:br>
              <a:rPr lang="de-AT" sz="1400" dirty="0"/>
            </a:br>
            <a:r>
              <a:rPr lang="de-AT" sz="1400" u="sng" dirty="0"/>
              <a:t>Achtung:</a:t>
            </a:r>
            <a:r>
              <a:rPr lang="de-AT" sz="1400" dirty="0"/>
              <a:t> Liegestütze mit voller Körperspannung durchführen, Becken sollte nicht </a:t>
            </a:r>
            <a:endParaRPr lang="de-AT" sz="1400" dirty="0" smtClean="0"/>
          </a:p>
          <a:p>
            <a:pPr marL="0" indent="0">
              <a:buNone/>
            </a:pPr>
            <a:r>
              <a:rPr lang="de-AT" sz="1400" dirty="0" smtClean="0"/>
              <a:t>durchhängen</a:t>
            </a:r>
            <a:r>
              <a:rPr lang="de-AT" sz="1400" dirty="0"/>
              <a:t>, Kopf in Verlängerung zur Wirbelsäule gerade halten, Abwinkeln nur </a:t>
            </a:r>
            <a:r>
              <a:rPr lang="de-AT" sz="1400" dirty="0" smtClean="0"/>
              <a:t>in</a:t>
            </a:r>
          </a:p>
          <a:p>
            <a:pPr marL="0" indent="0">
              <a:buNone/>
            </a:pPr>
            <a:r>
              <a:rPr lang="de-AT" sz="1400" dirty="0" smtClean="0"/>
              <a:t>den Ellenbogen.</a:t>
            </a:r>
            <a:r>
              <a:rPr lang="de-AT" sz="1400" dirty="0"/>
              <a:t>	</a:t>
            </a:r>
          </a:p>
          <a:p>
            <a:endParaRPr lang="de-AT" sz="1400" dirty="0"/>
          </a:p>
        </p:txBody>
      </p:sp>
      <p:pic>
        <p:nvPicPr>
          <p:cNvPr id="1026" name="Picture 2" descr="C:\Connect\Gesundheitsbusiness\Sport\Sportetes\Fotos für Trainingsanleitung\Auswahl-1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052736"/>
            <a:ext cx="764830"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Connect\Gesundheitsbusiness\Sport\Sportetes\Fotos für Trainingsanleitung\Auswahl-1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040" y="1871176"/>
            <a:ext cx="792000"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Connect\Gesundheitsbusiness\Sport\Sportetes\Fotos für Trainingsanleitung\Auswahl-2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8506" y="2057736"/>
            <a:ext cx="1281925" cy="56298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Connect\Gesundheitsbusiness\Sport\Sportetes\Fotos für Trainingsanleitung\Auswahl-2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59832" y="2807280"/>
            <a:ext cx="1224136" cy="4466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Connect\Gesundheitsbusiness\Sport\Sportetes\Fotos für Trainingsanleitung\Auswahl-2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78506" y="3282050"/>
            <a:ext cx="1368505" cy="37549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24324" y="4005064"/>
            <a:ext cx="1279525"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065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836712"/>
            <a:ext cx="8288089" cy="5616624"/>
          </a:xfrm>
        </p:spPr>
        <p:txBody>
          <a:bodyPr/>
          <a:lstStyle/>
          <a:p>
            <a:pPr marL="0" indent="0">
              <a:buNone/>
            </a:pPr>
            <a:r>
              <a:rPr lang="de-AT" sz="1400" b="1" dirty="0"/>
              <a:t>Langer </a:t>
            </a:r>
            <a:r>
              <a:rPr lang="de-AT" sz="1400" b="1" dirty="0" smtClean="0"/>
              <a:t>Ausfallschritt</a:t>
            </a:r>
          </a:p>
          <a:p>
            <a:pPr marL="0" indent="0">
              <a:buNone/>
            </a:pPr>
            <a:endParaRPr lang="de-AT" sz="1400" dirty="0"/>
          </a:p>
          <a:p>
            <a:pPr marL="0" indent="0">
              <a:buNone/>
            </a:pPr>
            <a:r>
              <a:rPr lang="de-AT" sz="1400" u="sng" dirty="0" smtClean="0"/>
              <a:t>Ausgangslage:</a:t>
            </a:r>
            <a:r>
              <a:rPr lang="de-AT" sz="1400" dirty="0" smtClean="0"/>
              <a:t> Schulterbreiter </a:t>
            </a:r>
            <a:r>
              <a:rPr lang="de-AT" sz="1400" dirty="0"/>
              <a:t>Stand, Arme seitlich </a:t>
            </a:r>
            <a:r>
              <a:rPr lang="de-AT" sz="1400" dirty="0" smtClean="0"/>
              <a:t>hängend. </a:t>
            </a:r>
          </a:p>
          <a:p>
            <a:pPr marL="0" indent="0">
              <a:buNone/>
            </a:pPr>
            <a:endParaRPr lang="de-AT" sz="1400" dirty="0" smtClean="0"/>
          </a:p>
          <a:p>
            <a:pPr marL="0" indent="0">
              <a:buNone/>
            </a:pPr>
            <a:r>
              <a:rPr lang="de-AT" sz="1400" dirty="0"/>
              <a:t/>
            </a:r>
            <a:br>
              <a:rPr lang="de-AT" sz="1400" dirty="0"/>
            </a:br>
            <a:r>
              <a:rPr lang="de-AT" sz="1400" u="sng" dirty="0"/>
              <a:t>Übung:</a:t>
            </a:r>
            <a:r>
              <a:rPr lang="de-AT" sz="1400" dirty="0"/>
              <a:t> Langen Schritt nach vorne, Becken </a:t>
            </a:r>
            <a:r>
              <a:rPr lang="de-AT" sz="1400" dirty="0" smtClean="0"/>
              <a:t>absenken              und wieder </a:t>
            </a:r>
            <a:r>
              <a:rPr lang="de-AT" sz="1400" dirty="0"/>
              <a:t>zurück in die </a:t>
            </a:r>
            <a:endParaRPr lang="de-AT" sz="1400" dirty="0" smtClean="0"/>
          </a:p>
          <a:p>
            <a:pPr marL="0" indent="0">
              <a:buNone/>
            </a:pPr>
            <a:r>
              <a:rPr lang="de-AT" sz="1400" dirty="0" smtClean="0"/>
              <a:t>Ausgangslage</a:t>
            </a:r>
            <a:r>
              <a:rPr lang="de-AT" sz="1400" dirty="0"/>
              <a:t>, </a:t>
            </a:r>
            <a:r>
              <a:rPr lang="de-AT" sz="1400" dirty="0" smtClean="0"/>
              <a:t>danach das Bein wechseln.</a:t>
            </a:r>
          </a:p>
          <a:p>
            <a:pPr marL="0" indent="0">
              <a:buNone/>
            </a:pPr>
            <a:r>
              <a:rPr lang="de-AT" sz="1400" dirty="0"/>
              <a:t/>
            </a:r>
            <a:br>
              <a:rPr lang="de-AT" sz="1400" dirty="0"/>
            </a:br>
            <a:r>
              <a:rPr lang="de-AT" sz="1400" u="sng" dirty="0"/>
              <a:t>Achtung:</a:t>
            </a:r>
            <a:r>
              <a:rPr lang="de-AT" sz="1400" dirty="0"/>
              <a:t> Rücken sollte gerade sein, Knie bei der Beugung nicht weiter als zu den </a:t>
            </a:r>
            <a:endParaRPr lang="de-AT" sz="1400" dirty="0" smtClean="0"/>
          </a:p>
          <a:p>
            <a:pPr marL="0" indent="0">
              <a:buNone/>
            </a:pPr>
            <a:r>
              <a:rPr lang="de-AT" sz="1400" dirty="0" smtClean="0"/>
              <a:t>Zehenspitzen </a:t>
            </a:r>
            <a:r>
              <a:rPr lang="de-AT" sz="1400" dirty="0"/>
              <a:t>nach vorne bewegen. </a:t>
            </a:r>
            <a:endParaRPr lang="de-AT" sz="1400" dirty="0" smtClean="0"/>
          </a:p>
          <a:p>
            <a:pPr marL="0" indent="0">
              <a:buNone/>
            </a:pPr>
            <a:endParaRPr lang="de-AT" sz="1400" dirty="0"/>
          </a:p>
          <a:p>
            <a:pPr marL="0" indent="0">
              <a:buNone/>
            </a:pPr>
            <a:r>
              <a:rPr lang="de-AT" sz="1400" b="1" dirty="0" smtClean="0"/>
              <a:t>Beckenlift</a:t>
            </a:r>
          </a:p>
          <a:p>
            <a:pPr marL="0" indent="0">
              <a:buNone/>
            </a:pPr>
            <a:endParaRPr lang="de-AT" sz="1400" dirty="0"/>
          </a:p>
          <a:p>
            <a:pPr marL="0" indent="0">
              <a:buNone/>
            </a:pPr>
            <a:r>
              <a:rPr lang="de-AT" sz="1400" u="sng" dirty="0"/>
              <a:t>Ausgangslage:</a:t>
            </a:r>
            <a:r>
              <a:rPr lang="de-AT" sz="1400" dirty="0"/>
              <a:t> Rückenlage am Boden, beide Knie zu 90° abgewinkelt, eine Hüfte zu 100</a:t>
            </a:r>
            <a:r>
              <a:rPr lang="de-AT" sz="1400" dirty="0" smtClean="0"/>
              <a:t>°,</a:t>
            </a:r>
          </a:p>
          <a:p>
            <a:pPr marL="0" indent="0">
              <a:buNone/>
            </a:pPr>
            <a:r>
              <a:rPr lang="de-AT" sz="1400" dirty="0" smtClean="0"/>
              <a:t>Arme </a:t>
            </a:r>
            <a:r>
              <a:rPr lang="de-AT" sz="1400" dirty="0"/>
              <a:t>seitlich. </a:t>
            </a:r>
            <a:endParaRPr lang="de-AT" sz="1400" dirty="0" smtClean="0"/>
          </a:p>
          <a:p>
            <a:pPr marL="0" indent="0">
              <a:buNone/>
            </a:pPr>
            <a:endParaRPr lang="de-AT" sz="1400" dirty="0" smtClean="0"/>
          </a:p>
          <a:p>
            <a:pPr marL="0" indent="0">
              <a:buNone/>
            </a:pPr>
            <a:endParaRPr lang="de-AT" sz="1400" u="sng" dirty="0" smtClean="0"/>
          </a:p>
          <a:p>
            <a:pPr marL="0" indent="0">
              <a:buNone/>
            </a:pPr>
            <a:r>
              <a:rPr lang="de-AT" sz="1400" u="sng" dirty="0" smtClean="0"/>
              <a:t>Übung</a:t>
            </a:r>
            <a:r>
              <a:rPr lang="de-AT" sz="1400" u="sng" dirty="0"/>
              <a:t>:</a:t>
            </a:r>
            <a:r>
              <a:rPr lang="de-AT" sz="1400" dirty="0"/>
              <a:t> Becken soweit als möglich in die Höhe strecken und zurück </a:t>
            </a:r>
            <a:r>
              <a:rPr lang="de-AT" sz="1400" dirty="0" smtClean="0"/>
              <a:t>in die Ausgangslage, </a:t>
            </a:r>
          </a:p>
          <a:p>
            <a:pPr marL="0" indent="0">
              <a:buNone/>
            </a:pPr>
            <a:r>
              <a:rPr lang="de-AT" sz="1400" dirty="0" smtClean="0"/>
              <a:t>(</a:t>
            </a:r>
            <a:r>
              <a:rPr lang="de-AT" sz="1400" dirty="0"/>
              <a:t>etwa 5x) danach Seite wechseln. </a:t>
            </a:r>
          </a:p>
          <a:p>
            <a:pPr marL="0" indent="0">
              <a:buNone/>
            </a:pPr>
            <a:r>
              <a:rPr lang="de-AT" sz="1400" dirty="0"/>
              <a:t/>
            </a:r>
            <a:br>
              <a:rPr lang="de-AT" sz="1400" dirty="0"/>
            </a:br>
            <a:endParaRPr lang="de-AT" sz="1400" dirty="0" smtClean="0"/>
          </a:p>
          <a:p>
            <a:pPr marL="0" indent="0">
              <a:buNone/>
            </a:pPr>
            <a:r>
              <a:rPr lang="de-AT" sz="1400" dirty="0"/>
              <a:t>Achtung: Körperspannung halten, Wirbelsäule gerade, nicht </a:t>
            </a:r>
            <a:r>
              <a:rPr lang="de-AT" sz="1400" dirty="0" smtClean="0"/>
              <a:t>durchhängen!</a:t>
            </a:r>
            <a:endParaRPr lang="de-AT" sz="1400" dirty="0"/>
          </a:p>
          <a:p>
            <a:pPr marL="0" indent="0">
              <a:buNone/>
            </a:pPr>
            <a:endParaRPr lang="de-AT" sz="1400" dirty="0"/>
          </a:p>
          <a:p>
            <a:endParaRPr lang="de-AT" sz="1400" dirty="0"/>
          </a:p>
        </p:txBody>
      </p:sp>
      <p:pic>
        <p:nvPicPr>
          <p:cNvPr id="2050" name="Picture 2" descr="C:\Connect\Gesundheitsbusiness\Sport\Sportetes\Fotos für Trainingsanleitung\Auswahl-1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6237" y="1115597"/>
            <a:ext cx="648072" cy="793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Connect\Gesundheitsbusiness\Sport\Sportetes\Fotos für Trainingsanleitung\Auswahl-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0478" y="1980013"/>
            <a:ext cx="716808" cy="738957"/>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Connect\Gesundheitsbusiness\Sport\Sportetes\Fotos für Trainingsanleitung\Auswahl-3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3728" y="4389784"/>
            <a:ext cx="1035845" cy="52670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Connect\Gesundheitsbusiness\Sport\Sportetes\Fotos für Trainingsanleitung\Auswahl-3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3860" y="5490513"/>
            <a:ext cx="1080120" cy="458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310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980728"/>
            <a:ext cx="8144073" cy="5145435"/>
          </a:xfrm>
        </p:spPr>
        <p:txBody>
          <a:bodyPr/>
          <a:lstStyle/>
          <a:p>
            <a:pPr marL="0" indent="0">
              <a:buNone/>
            </a:pPr>
            <a:r>
              <a:rPr lang="de-AT" sz="1400" b="1" dirty="0" err="1"/>
              <a:t>Crunch</a:t>
            </a:r>
            <a:r>
              <a:rPr lang="de-AT" sz="1400" b="1" dirty="0"/>
              <a:t> u. </a:t>
            </a:r>
            <a:r>
              <a:rPr lang="de-AT" sz="1400" b="1" dirty="0" err="1"/>
              <a:t>Twisted</a:t>
            </a:r>
            <a:r>
              <a:rPr lang="de-AT" sz="1400" b="1" dirty="0"/>
              <a:t> </a:t>
            </a:r>
            <a:r>
              <a:rPr lang="de-AT" sz="1400" b="1" dirty="0" err="1" smtClean="0"/>
              <a:t>Crunch</a:t>
            </a:r>
            <a:endParaRPr lang="de-AT" sz="1400" b="1" dirty="0" smtClean="0"/>
          </a:p>
          <a:p>
            <a:pPr marL="0" indent="0">
              <a:buNone/>
            </a:pPr>
            <a:endParaRPr lang="de-AT" sz="1400" dirty="0"/>
          </a:p>
          <a:p>
            <a:pPr marL="0" indent="0">
              <a:buNone/>
            </a:pPr>
            <a:r>
              <a:rPr lang="de-AT" sz="1400" u="sng" dirty="0"/>
              <a:t>Ausgangslage:</a:t>
            </a:r>
            <a:r>
              <a:rPr lang="de-AT" sz="1400" dirty="0"/>
              <a:t> Rückenlage am Boden, Hüfte und Knie etwa 100° abgewinkelt, Arme an </a:t>
            </a:r>
            <a:endParaRPr lang="de-AT" sz="1400" dirty="0" smtClean="0"/>
          </a:p>
          <a:p>
            <a:pPr marL="0" indent="0">
              <a:buNone/>
            </a:pPr>
            <a:endParaRPr lang="de-AT" sz="1400" dirty="0" smtClean="0"/>
          </a:p>
          <a:p>
            <a:pPr marL="0" indent="0">
              <a:buNone/>
            </a:pPr>
            <a:r>
              <a:rPr lang="de-AT" sz="1400" dirty="0" smtClean="0"/>
              <a:t>der </a:t>
            </a:r>
            <a:r>
              <a:rPr lang="de-AT" sz="1400" dirty="0"/>
              <a:t>Brust verschränkt </a:t>
            </a:r>
            <a:r>
              <a:rPr lang="de-AT" sz="1400" dirty="0" smtClean="0"/>
              <a:t>                            </a:t>
            </a:r>
            <a:r>
              <a:rPr lang="de-AT" sz="1400" dirty="0"/>
              <a:t>(je weiter die Arme nach hinten verlagert </a:t>
            </a:r>
            <a:endParaRPr lang="de-AT" sz="1400" dirty="0" smtClean="0"/>
          </a:p>
          <a:p>
            <a:pPr marL="0" indent="0">
              <a:buNone/>
            </a:pPr>
            <a:endParaRPr lang="de-AT" sz="1400" dirty="0"/>
          </a:p>
          <a:p>
            <a:pPr marL="0" indent="0">
              <a:buNone/>
            </a:pPr>
            <a:r>
              <a:rPr lang="de-AT" sz="1400" dirty="0" smtClean="0"/>
              <a:t>werden</a:t>
            </a:r>
            <a:r>
              <a:rPr lang="de-AT" sz="1400" dirty="0"/>
              <a:t>, desto schwieriger</a:t>
            </a:r>
            <a:r>
              <a:rPr lang="de-AT" sz="1400" dirty="0" smtClean="0"/>
              <a:t>).</a:t>
            </a:r>
          </a:p>
          <a:p>
            <a:pPr marL="0" indent="0">
              <a:buNone/>
            </a:pPr>
            <a:r>
              <a:rPr lang="de-AT" sz="1400" dirty="0"/>
              <a:t/>
            </a:r>
            <a:br>
              <a:rPr lang="de-AT" sz="1400" dirty="0"/>
            </a:br>
            <a:r>
              <a:rPr lang="de-AT" sz="1400" u="sng" dirty="0"/>
              <a:t>Übung:</a:t>
            </a:r>
            <a:r>
              <a:rPr lang="de-AT" sz="1400" dirty="0"/>
              <a:t> Oberkörper so weit nach vorne aufrollen bis sich die Schulterblätter vom Boden </a:t>
            </a:r>
            <a:endParaRPr lang="de-AT" sz="1400" dirty="0" smtClean="0"/>
          </a:p>
          <a:p>
            <a:pPr marL="0" indent="0">
              <a:buNone/>
            </a:pPr>
            <a:endParaRPr lang="de-AT" sz="1400" dirty="0"/>
          </a:p>
          <a:p>
            <a:pPr marL="0" indent="0">
              <a:buNone/>
            </a:pPr>
            <a:r>
              <a:rPr lang="de-AT" sz="1400" dirty="0" smtClean="0"/>
              <a:t>abgehoben haben.                       Danach zurück </a:t>
            </a:r>
            <a:r>
              <a:rPr lang="de-AT" sz="1400" dirty="0"/>
              <a:t>in die Ausgangslage. Abwechselnd </a:t>
            </a:r>
            <a:endParaRPr lang="de-AT" sz="1400" dirty="0" smtClean="0"/>
          </a:p>
          <a:p>
            <a:pPr marL="0" indent="0">
              <a:buNone/>
            </a:pPr>
            <a:endParaRPr lang="de-AT" sz="1400" dirty="0"/>
          </a:p>
          <a:p>
            <a:pPr marL="0" indent="0">
              <a:buNone/>
            </a:pPr>
            <a:r>
              <a:rPr lang="de-AT" sz="1400" dirty="0" smtClean="0"/>
              <a:t>gerade, links </a:t>
            </a:r>
            <a:r>
              <a:rPr lang="de-AT" sz="1400" dirty="0"/>
              <a:t>und rechts </a:t>
            </a:r>
            <a:r>
              <a:rPr lang="de-AT" sz="1400" dirty="0" smtClean="0"/>
              <a:t>hoch, </a:t>
            </a:r>
          </a:p>
          <a:p>
            <a:pPr marL="0" indent="0">
              <a:buNone/>
            </a:pPr>
            <a:endParaRPr lang="de-AT" sz="1400" dirty="0"/>
          </a:p>
          <a:p>
            <a:pPr marL="0" indent="0">
              <a:buNone/>
            </a:pPr>
            <a:r>
              <a:rPr lang="de-AT" sz="1400" dirty="0" smtClean="0"/>
              <a:t>jeweils </a:t>
            </a:r>
            <a:r>
              <a:rPr lang="de-AT" sz="1400" dirty="0"/>
              <a:t>mit den Ellenbogen versuchen das Knie der gegenüberliegenden Seite zu berühren</a:t>
            </a:r>
            <a:r>
              <a:rPr lang="de-AT" sz="1400" dirty="0" smtClean="0"/>
              <a:t>.</a:t>
            </a:r>
          </a:p>
          <a:p>
            <a:pPr marL="0" indent="0">
              <a:buNone/>
            </a:pPr>
            <a:r>
              <a:rPr lang="de-AT" sz="1400" dirty="0"/>
              <a:t/>
            </a:r>
            <a:br>
              <a:rPr lang="de-AT" sz="1400" dirty="0"/>
            </a:br>
            <a:r>
              <a:rPr lang="de-AT" sz="1400" u="sng" dirty="0"/>
              <a:t>Achtung:</a:t>
            </a:r>
            <a:r>
              <a:rPr lang="de-AT" sz="1400" dirty="0"/>
              <a:t> Kopf nicht überbeugen/strecken. Nicht </a:t>
            </a:r>
            <a:r>
              <a:rPr lang="de-AT" sz="1400" dirty="0" smtClean="0"/>
              <a:t>ruckartig, </a:t>
            </a:r>
            <a:r>
              <a:rPr lang="de-AT" sz="1400" dirty="0"/>
              <a:t>sondern gleichmäßig unter </a:t>
            </a:r>
            <a:endParaRPr lang="de-AT" sz="1400" dirty="0" smtClean="0"/>
          </a:p>
          <a:p>
            <a:pPr marL="0" indent="0">
              <a:buNone/>
            </a:pPr>
            <a:r>
              <a:rPr lang="de-AT" sz="1400" dirty="0" smtClean="0"/>
              <a:t>Anspannung </a:t>
            </a:r>
            <a:r>
              <a:rPr lang="de-AT" sz="1400" dirty="0"/>
              <a:t>der Bauchmuskulatur </a:t>
            </a:r>
            <a:r>
              <a:rPr lang="de-AT" sz="1400" dirty="0" smtClean="0"/>
              <a:t>hochrollen.</a:t>
            </a:r>
            <a:endParaRPr lang="de-AT" sz="1400" dirty="0"/>
          </a:p>
        </p:txBody>
      </p:sp>
      <p:pic>
        <p:nvPicPr>
          <p:cNvPr id="3074" name="Picture 2" descr="C:\Connect\Gesundheitsbusiness\Sport\Sportetes\Fotos für Trainingsanleitung\Auswahl-3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5742" y="1772816"/>
            <a:ext cx="936104" cy="62491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Connect\Gesundheitsbusiness\Sport\Sportetes\Fotos für Trainingsanleitung\Auswahl-3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3429000"/>
            <a:ext cx="925768" cy="47374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Connect\Gesundheitsbusiness\Sport\Sportetes\Fotos für Trainingsanleitung\Auswahl-3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779912" y="3941117"/>
            <a:ext cx="937303" cy="50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135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764704"/>
            <a:ext cx="8144073" cy="5361459"/>
          </a:xfrm>
        </p:spPr>
        <p:txBody>
          <a:bodyPr/>
          <a:lstStyle/>
          <a:p>
            <a:pPr marL="0" indent="0">
              <a:buNone/>
            </a:pPr>
            <a:r>
              <a:rPr lang="de-AT" sz="1400" b="1" dirty="0"/>
              <a:t>Seitlicher Unterarmstütz mit </a:t>
            </a:r>
            <a:r>
              <a:rPr lang="de-AT" sz="1400" b="1" dirty="0" smtClean="0"/>
              <a:t>Beinseitheben</a:t>
            </a:r>
          </a:p>
          <a:p>
            <a:endParaRPr lang="de-AT" sz="1400" dirty="0"/>
          </a:p>
          <a:p>
            <a:pPr marL="0" indent="0">
              <a:buNone/>
            </a:pPr>
            <a:r>
              <a:rPr lang="de-AT" sz="1400" u="sng" dirty="0"/>
              <a:t>Ausgangslage:</a:t>
            </a:r>
            <a:r>
              <a:rPr lang="de-AT" sz="1400" dirty="0"/>
              <a:t> 	</a:t>
            </a:r>
            <a:endParaRPr lang="de-AT" sz="1400" dirty="0" smtClean="0"/>
          </a:p>
          <a:p>
            <a:pPr marL="0" indent="0">
              <a:buNone/>
            </a:pPr>
            <a:endParaRPr lang="de-AT" sz="1400" dirty="0"/>
          </a:p>
          <a:p>
            <a:pPr marL="0" indent="0">
              <a:buNone/>
            </a:pPr>
            <a:r>
              <a:rPr lang="de-AT" sz="1400" dirty="0" smtClean="0"/>
              <a:t>Schwierig</a:t>
            </a:r>
            <a:r>
              <a:rPr lang="de-AT" sz="1400" dirty="0"/>
              <a:t>: </a:t>
            </a:r>
            <a:r>
              <a:rPr lang="de-AT" sz="1400" dirty="0" smtClean="0"/>
              <a:t>Seitenlage </a:t>
            </a:r>
            <a:r>
              <a:rPr lang="de-AT" sz="1400" dirty="0"/>
              <a:t>am Boden auf Unterarm gestützt mit voller Körperspannung. </a:t>
            </a:r>
            <a:endParaRPr lang="de-AT" sz="1400" dirty="0" smtClean="0"/>
          </a:p>
          <a:p>
            <a:pPr marL="0" indent="0">
              <a:buNone/>
            </a:pPr>
            <a:endParaRPr lang="de-AT" sz="1400" dirty="0"/>
          </a:p>
          <a:p>
            <a:pPr marL="0" indent="0">
              <a:buNone/>
            </a:pPr>
            <a:r>
              <a:rPr lang="de-AT" sz="1400" dirty="0"/>
              <a:t/>
            </a:r>
            <a:br>
              <a:rPr lang="de-AT" sz="1400" dirty="0"/>
            </a:br>
            <a:endParaRPr lang="de-AT" sz="1400" dirty="0" smtClean="0"/>
          </a:p>
          <a:p>
            <a:pPr marL="0" indent="0">
              <a:buNone/>
            </a:pPr>
            <a:r>
              <a:rPr lang="de-AT" sz="1400" dirty="0" smtClean="0"/>
              <a:t>Einfach</a:t>
            </a:r>
            <a:r>
              <a:rPr lang="de-AT" sz="1400" dirty="0"/>
              <a:t>: </a:t>
            </a:r>
            <a:r>
              <a:rPr lang="de-AT" sz="1400" dirty="0" smtClean="0"/>
              <a:t>Seitenlage </a:t>
            </a:r>
            <a:r>
              <a:rPr lang="de-AT" sz="1400" dirty="0"/>
              <a:t>am Boden auf Arm/Unterarm </a:t>
            </a:r>
            <a:r>
              <a:rPr lang="de-AT" sz="1400" dirty="0" smtClean="0"/>
              <a:t>gestützt, </a:t>
            </a:r>
            <a:r>
              <a:rPr lang="de-AT" sz="1400" dirty="0"/>
              <a:t>ohne Körperspannung. </a:t>
            </a:r>
            <a:endParaRPr lang="de-AT" sz="1400" dirty="0" smtClean="0"/>
          </a:p>
          <a:p>
            <a:pPr marL="0" indent="0">
              <a:buNone/>
            </a:pPr>
            <a:endParaRPr lang="de-AT" sz="1400" dirty="0"/>
          </a:p>
          <a:p>
            <a:pPr marL="0" indent="0">
              <a:buNone/>
            </a:pPr>
            <a:endParaRPr lang="de-AT" sz="1400" dirty="0"/>
          </a:p>
          <a:p>
            <a:pPr marL="0" indent="0">
              <a:buNone/>
            </a:pPr>
            <a:r>
              <a:rPr lang="de-AT" sz="1400" dirty="0"/>
              <a:t/>
            </a:r>
            <a:br>
              <a:rPr lang="de-AT" sz="1400" dirty="0"/>
            </a:br>
            <a:r>
              <a:rPr lang="de-AT" sz="1400" u="sng" dirty="0"/>
              <a:t>Übung:</a:t>
            </a:r>
            <a:r>
              <a:rPr lang="de-AT" sz="1400" dirty="0"/>
              <a:t> Das obere Bein etwa 5x heben und senken, danach </a:t>
            </a:r>
            <a:r>
              <a:rPr lang="de-AT" sz="1400" dirty="0" smtClean="0"/>
              <a:t>Seitenwechsel.</a:t>
            </a:r>
          </a:p>
          <a:p>
            <a:pPr marL="0" indent="0">
              <a:buNone/>
            </a:pPr>
            <a:endParaRPr lang="de-AT" sz="1400" dirty="0"/>
          </a:p>
          <a:p>
            <a:pPr marL="0" indent="0">
              <a:buNone/>
            </a:pPr>
            <a:endParaRPr lang="de-AT" sz="1400" dirty="0" smtClean="0"/>
          </a:p>
          <a:p>
            <a:pPr marL="0" indent="0">
              <a:buNone/>
            </a:pPr>
            <a:endParaRPr lang="de-AT" sz="1400" dirty="0"/>
          </a:p>
          <a:p>
            <a:pPr marL="0" indent="0">
              <a:buNone/>
            </a:pPr>
            <a:r>
              <a:rPr lang="de-AT" sz="1400" dirty="0"/>
              <a:t/>
            </a:r>
            <a:br>
              <a:rPr lang="de-AT" sz="1400" dirty="0"/>
            </a:br>
            <a:endParaRPr lang="de-AT" sz="1400" dirty="0" smtClean="0"/>
          </a:p>
          <a:p>
            <a:pPr marL="0" indent="0">
              <a:buNone/>
            </a:pPr>
            <a:r>
              <a:rPr lang="de-AT" sz="1400" u="sng" dirty="0" smtClean="0"/>
              <a:t>Achtung</a:t>
            </a:r>
            <a:r>
              <a:rPr lang="de-AT" sz="1400" u="sng" dirty="0"/>
              <a:t>:</a:t>
            </a:r>
            <a:r>
              <a:rPr lang="de-AT" sz="1400" dirty="0"/>
              <a:t> Nicht nach vorne oder nach hinten hängen, Übung exakt in einer Ebene </a:t>
            </a:r>
            <a:endParaRPr lang="de-AT" sz="1400" dirty="0" smtClean="0"/>
          </a:p>
          <a:p>
            <a:pPr marL="0" indent="0">
              <a:buNone/>
            </a:pPr>
            <a:r>
              <a:rPr lang="de-AT" sz="1400" dirty="0"/>
              <a:t>d</a:t>
            </a:r>
            <a:r>
              <a:rPr lang="de-AT" sz="1400" dirty="0" smtClean="0"/>
              <a:t>urchführen.</a:t>
            </a:r>
            <a:endParaRPr lang="de-AT" sz="1400" dirty="0"/>
          </a:p>
          <a:p>
            <a:pPr marL="0" indent="0">
              <a:buNone/>
            </a:pPr>
            <a:endParaRPr lang="de-AT" sz="1400" dirty="0"/>
          </a:p>
        </p:txBody>
      </p:sp>
      <p:pic>
        <p:nvPicPr>
          <p:cNvPr id="4098" name="Picture 2" descr="C:\Connect\Gesundheitsbusiness\Sport\Sportetes\Fotos für Trainingsanleitung\Auswahl-3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2132856"/>
            <a:ext cx="1229924" cy="53647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Connect\Gesundheitsbusiness\Sport\Sportetes\Fotos für Trainingsanleitung\Auswahl-7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4185" y="3134668"/>
            <a:ext cx="1171398" cy="57926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Connect\Gesundheitsbusiness\Sport\Sportetes\Fotos für Trainingsanleitung\Auswahl-3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664" y="4221088"/>
            <a:ext cx="1098997" cy="50724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Connect\Gesundheitsbusiness\Sport\Sportetes\Fotos für Trainingsanleitung\Auswahl-2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2152" y="4209831"/>
            <a:ext cx="1250128" cy="518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702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533400"/>
            <a:ext cx="8144073" cy="1095400"/>
          </a:xfrm>
        </p:spPr>
        <p:txBody>
          <a:bodyPr/>
          <a:lstStyle/>
          <a:p>
            <a:pPr>
              <a:lnSpc>
                <a:spcPct val="115000"/>
              </a:lnSpc>
              <a:spcAft>
                <a:spcPts val="1000"/>
              </a:spcAft>
            </a:pPr>
            <a:r>
              <a:rPr lang="de-AT" sz="1800" b="1" i="1" u="sng" dirty="0" smtClean="0">
                <a:latin typeface="+mn-lt"/>
                <a:ea typeface="Calibri"/>
                <a:cs typeface="Times New Roman"/>
              </a:rPr>
              <a:t>F r e i e  Ü b u n g s b l ö c k e:</a:t>
            </a:r>
            <a:r>
              <a:rPr lang="de-AT" sz="1800" dirty="0">
                <a:latin typeface="Calibri"/>
                <a:ea typeface="Calibri"/>
                <a:cs typeface="Times New Roman"/>
              </a:rPr>
              <a:t/>
            </a:r>
            <a:br>
              <a:rPr lang="de-AT" sz="1800" dirty="0">
                <a:latin typeface="Calibri"/>
                <a:ea typeface="Calibri"/>
                <a:cs typeface="Times New Roman"/>
              </a:rPr>
            </a:br>
            <a:endParaRPr lang="de-AT" sz="1800" dirty="0"/>
          </a:p>
        </p:txBody>
      </p:sp>
      <p:sp>
        <p:nvSpPr>
          <p:cNvPr id="3" name="Inhaltsplatzhalter 2"/>
          <p:cNvSpPr>
            <a:spLocks noGrp="1"/>
          </p:cNvSpPr>
          <p:nvPr>
            <p:ph idx="1"/>
          </p:nvPr>
        </p:nvSpPr>
        <p:spPr>
          <a:xfrm>
            <a:off x="467544" y="1268760"/>
            <a:ext cx="8144073" cy="5256584"/>
          </a:xfrm>
        </p:spPr>
        <p:txBody>
          <a:bodyPr/>
          <a:lstStyle/>
          <a:p>
            <a:pPr marL="0" indent="0">
              <a:buNone/>
            </a:pPr>
            <a:r>
              <a:rPr lang="de-AT" sz="1400" b="1" dirty="0"/>
              <a:t>Klimmzüge breit</a:t>
            </a:r>
            <a:endParaRPr lang="de-AT" sz="1400" dirty="0"/>
          </a:p>
          <a:p>
            <a:pPr marL="0" indent="0">
              <a:buNone/>
            </a:pPr>
            <a:endParaRPr lang="de-AT" sz="1400" dirty="0" smtClean="0"/>
          </a:p>
          <a:p>
            <a:pPr marL="0" indent="0">
              <a:buNone/>
            </a:pPr>
            <a:r>
              <a:rPr lang="de-AT" sz="1400" u="sng" dirty="0" smtClean="0"/>
              <a:t>Ausgangslage</a:t>
            </a:r>
            <a:r>
              <a:rPr lang="de-AT" sz="1400" u="sng" dirty="0"/>
              <a:t>:</a:t>
            </a:r>
            <a:r>
              <a:rPr lang="de-AT" sz="1400" dirty="0"/>
              <a:t> Klimmzugstange etwa 1,5fache Schulterbreite fassen, Arme gestreckt, </a:t>
            </a:r>
            <a:endParaRPr lang="de-AT" sz="1400" dirty="0" smtClean="0"/>
          </a:p>
          <a:p>
            <a:pPr marL="0" indent="0">
              <a:buNone/>
            </a:pPr>
            <a:r>
              <a:rPr lang="de-AT" sz="1400" dirty="0" smtClean="0"/>
              <a:t>Finger </a:t>
            </a:r>
            <a:r>
              <a:rPr lang="de-AT" sz="1400" dirty="0"/>
              <a:t>zeigen vom Körper </a:t>
            </a:r>
            <a:r>
              <a:rPr lang="de-AT" sz="1400" dirty="0" smtClean="0"/>
              <a:t>weg. </a:t>
            </a:r>
          </a:p>
          <a:p>
            <a:pPr marL="0" indent="0">
              <a:buNone/>
            </a:pPr>
            <a:r>
              <a:rPr lang="de-AT" sz="1400" dirty="0"/>
              <a:t/>
            </a:r>
            <a:br>
              <a:rPr lang="de-AT" sz="1400" dirty="0"/>
            </a:br>
            <a:endParaRPr lang="de-AT" sz="1400" dirty="0" smtClean="0"/>
          </a:p>
          <a:p>
            <a:pPr marL="0" indent="0">
              <a:buNone/>
            </a:pPr>
            <a:r>
              <a:rPr lang="de-AT" sz="1400" u="sng" dirty="0" smtClean="0"/>
              <a:t>Übung</a:t>
            </a:r>
            <a:r>
              <a:rPr lang="de-AT" sz="1400" u="sng" dirty="0"/>
              <a:t>:</a:t>
            </a:r>
            <a:r>
              <a:rPr lang="de-AT" sz="1400" dirty="0"/>
              <a:t>  Oberkörper hochziehen </a:t>
            </a:r>
            <a:r>
              <a:rPr lang="de-AT" sz="1400" dirty="0" smtClean="0"/>
              <a:t>so dass </a:t>
            </a:r>
            <a:r>
              <a:rPr lang="de-AT" sz="1400" dirty="0"/>
              <a:t>das Kinn </a:t>
            </a:r>
            <a:r>
              <a:rPr lang="de-AT" sz="1400" dirty="0" smtClean="0"/>
              <a:t>oberhalb </a:t>
            </a:r>
          </a:p>
          <a:p>
            <a:pPr marL="0" indent="0">
              <a:buNone/>
            </a:pPr>
            <a:r>
              <a:rPr lang="de-AT" sz="1400" dirty="0" smtClean="0"/>
              <a:t>der </a:t>
            </a:r>
            <a:r>
              <a:rPr lang="de-AT" sz="1400" dirty="0"/>
              <a:t>Stange ist, </a:t>
            </a:r>
            <a:r>
              <a:rPr lang="de-AT" sz="1400" dirty="0" smtClean="0"/>
              <a:t>dann herab senken </a:t>
            </a:r>
            <a:r>
              <a:rPr lang="de-AT" sz="1400" dirty="0"/>
              <a:t>bis die Arme zu 170° gestreckt sind. </a:t>
            </a:r>
            <a:endParaRPr lang="de-AT" sz="1400" dirty="0" smtClean="0"/>
          </a:p>
          <a:p>
            <a:pPr marL="0" indent="0">
              <a:buNone/>
            </a:pPr>
            <a:r>
              <a:rPr lang="de-AT" sz="1400" dirty="0"/>
              <a:t/>
            </a:r>
            <a:br>
              <a:rPr lang="de-AT" sz="1400" dirty="0"/>
            </a:br>
            <a:r>
              <a:rPr lang="de-AT" sz="1400" u="sng" dirty="0" smtClean="0"/>
              <a:t>Achtung</a:t>
            </a:r>
            <a:r>
              <a:rPr lang="de-AT" sz="1400" u="sng" dirty="0"/>
              <a:t>:</a:t>
            </a:r>
            <a:r>
              <a:rPr lang="de-AT" sz="1400" dirty="0"/>
              <a:t> Mit den Armen ziehen, nicht reißen. Beine können angewinkelt sein</a:t>
            </a:r>
            <a:r>
              <a:rPr lang="de-AT" sz="1400" dirty="0" smtClean="0"/>
              <a:t>.</a:t>
            </a:r>
          </a:p>
          <a:p>
            <a:pPr marL="0" indent="0">
              <a:buNone/>
            </a:pPr>
            <a:endParaRPr lang="de-AT" sz="1400" dirty="0"/>
          </a:p>
          <a:p>
            <a:pPr marL="0" indent="0">
              <a:buNone/>
            </a:pPr>
            <a:r>
              <a:rPr lang="de-AT" sz="1400" b="1" dirty="0"/>
              <a:t>Kick-back </a:t>
            </a:r>
            <a:r>
              <a:rPr lang="de-AT" sz="1400" b="1" dirty="0" smtClean="0"/>
              <a:t>einbeinig</a:t>
            </a:r>
          </a:p>
          <a:p>
            <a:pPr marL="0" indent="0">
              <a:buNone/>
            </a:pPr>
            <a:endParaRPr lang="de-AT" sz="1400" dirty="0"/>
          </a:p>
          <a:p>
            <a:pPr marL="0" indent="0">
              <a:buNone/>
            </a:pPr>
            <a:r>
              <a:rPr lang="de-AT" sz="1400" u="sng" dirty="0"/>
              <a:t>Ausgangslage:</a:t>
            </a:r>
            <a:r>
              <a:rPr lang="de-AT" sz="1400" dirty="0"/>
              <a:t> </a:t>
            </a:r>
            <a:r>
              <a:rPr lang="de-AT" sz="1400" dirty="0" err="1"/>
              <a:t>Vierfüsslerstand</a:t>
            </a:r>
            <a:r>
              <a:rPr lang="de-AT" sz="1400" dirty="0"/>
              <a:t>, rechte Hüfte etwa 100° gebeugt, rechtes Knie 90° </a:t>
            </a:r>
            <a:endParaRPr lang="de-AT" sz="1400" dirty="0" smtClean="0"/>
          </a:p>
          <a:p>
            <a:pPr marL="0" indent="0">
              <a:buNone/>
            </a:pPr>
            <a:r>
              <a:rPr lang="de-AT" sz="1400" dirty="0" smtClean="0"/>
              <a:t>gebeugt</a:t>
            </a:r>
            <a:r>
              <a:rPr lang="de-AT" sz="1400" dirty="0"/>
              <a:t>, am Boden aufgelegt. Linke </a:t>
            </a:r>
            <a:r>
              <a:rPr lang="de-AT" sz="1400" dirty="0" smtClean="0"/>
              <a:t>Hüfte </a:t>
            </a:r>
            <a:r>
              <a:rPr lang="de-AT" sz="1400" dirty="0"/>
              <a:t>nahezu maximal gebeugt </a:t>
            </a:r>
            <a:endParaRPr lang="de-AT" sz="1400" dirty="0" smtClean="0"/>
          </a:p>
          <a:p>
            <a:pPr marL="0" indent="0">
              <a:buNone/>
            </a:pPr>
            <a:r>
              <a:rPr lang="de-AT" sz="1400" dirty="0"/>
              <a:t/>
            </a:r>
            <a:br>
              <a:rPr lang="de-AT" sz="1400" dirty="0"/>
            </a:br>
            <a:r>
              <a:rPr lang="de-AT" sz="1400" u="sng" dirty="0"/>
              <a:t>Übung:</a:t>
            </a:r>
            <a:r>
              <a:rPr lang="de-AT" sz="1400" dirty="0"/>
              <a:t> Linkes Bein etwa 5x nach </a:t>
            </a:r>
            <a:r>
              <a:rPr lang="de-AT" sz="1400" dirty="0" smtClean="0"/>
              <a:t>hinten/oben </a:t>
            </a:r>
            <a:r>
              <a:rPr lang="de-AT" sz="1400" dirty="0"/>
              <a:t>strecken und wieder zurück in die </a:t>
            </a:r>
            <a:endParaRPr lang="de-AT" sz="1400" dirty="0" smtClean="0"/>
          </a:p>
          <a:p>
            <a:pPr marL="0" indent="0">
              <a:buNone/>
            </a:pPr>
            <a:r>
              <a:rPr lang="de-AT" sz="1400" dirty="0" smtClean="0"/>
              <a:t>Ausgangslage</a:t>
            </a:r>
            <a:r>
              <a:rPr lang="de-AT" sz="1400" dirty="0"/>
              <a:t>, danach Seitenwechsel. </a:t>
            </a:r>
            <a:br>
              <a:rPr lang="de-AT" sz="1400" dirty="0"/>
            </a:br>
            <a:endParaRPr lang="de-AT" sz="1400" dirty="0" smtClean="0"/>
          </a:p>
          <a:p>
            <a:pPr marL="0" indent="0">
              <a:buNone/>
            </a:pPr>
            <a:r>
              <a:rPr lang="de-AT" sz="1400" u="sng" dirty="0" smtClean="0"/>
              <a:t>Achtung</a:t>
            </a:r>
            <a:r>
              <a:rPr lang="de-AT" sz="1400" u="sng" dirty="0"/>
              <a:t>:</a:t>
            </a:r>
            <a:r>
              <a:rPr lang="de-AT" sz="1400" dirty="0"/>
              <a:t> Rücken nicht überstrecken, Bein beim </a:t>
            </a:r>
            <a:r>
              <a:rPr lang="de-AT" sz="1400" dirty="0" smtClean="0"/>
              <a:t>„nach </a:t>
            </a:r>
            <a:r>
              <a:rPr lang="de-AT" sz="1400" dirty="0"/>
              <a:t>hinten </a:t>
            </a:r>
            <a:r>
              <a:rPr lang="de-AT" sz="1400" dirty="0" smtClean="0"/>
              <a:t>kicken</a:t>
            </a:r>
            <a:r>
              <a:rPr lang="de-AT" sz="1400" dirty="0"/>
              <a:t>“ etwas höher als </a:t>
            </a:r>
            <a:r>
              <a:rPr lang="de-AT" sz="1400" dirty="0" smtClean="0"/>
              <a:t>in</a:t>
            </a:r>
          </a:p>
          <a:p>
            <a:pPr marL="0" indent="0">
              <a:buNone/>
            </a:pPr>
            <a:r>
              <a:rPr lang="de-AT" sz="1400" dirty="0" smtClean="0"/>
              <a:t>die </a:t>
            </a:r>
            <a:r>
              <a:rPr lang="de-AT" sz="1400" dirty="0"/>
              <a:t>Waagrechte. Blick nach unten.</a:t>
            </a:r>
          </a:p>
          <a:p>
            <a:pPr marL="0" indent="0">
              <a:buNone/>
            </a:pPr>
            <a:endParaRPr lang="de-AT" sz="1400" dirty="0"/>
          </a:p>
          <a:p>
            <a:pPr marL="0" indent="0">
              <a:buNone/>
            </a:pPr>
            <a:endParaRPr lang="de-AT" sz="1400" dirty="0"/>
          </a:p>
        </p:txBody>
      </p:sp>
      <p:pic>
        <p:nvPicPr>
          <p:cNvPr id="5122" name="Picture 2" descr="C:\Connect\Gesundheitsbusiness\Sport\Sportetes\Fotos für Trainingsanleitung\Auswahl-8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8392" y="2111152"/>
            <a:ext cx="630915" cy="669776"/>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Connect\Gesundheitsbusiness\Sport\Sportetes\Fotos für Trainingsanleitung\Auswahl-8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7506" y="2577653"/>
            <a:ext cx="535076" cy="80152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Connect\Gesundheitsbusiness\Sport\Sportetes\Fotos für Trainingsanleitung\Auswahl-3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9873" y="4816287"/>
            <a:ext cx="970342" cy="45799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Connect\Gesundheitsbusiness\Sport\Sportetes\Fotos für Trainingsanleitung\Auswahl-3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4008" y="5517232"/>
            <a:ext cx="864096" cy="45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967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icking clock design template">
  <a:themeElements>
    <a:clrScheme name="Ticking cloc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cking clock design templat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cking cloc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cking clock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cking clock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cking clock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cking clock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cking clock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cking clock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cking clock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cking clock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cking clock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cking clock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cking clock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Ticking clock design template</Template>
  <TotalTime>0</TotalTime>
  <Words>658</Words>
  <Application>Microsoft Office PowerPoint</Application>
  <PresentationFormat>Bildschirmpräsentation (4:3)</PresentationFormat>
  <Paragraphs>361</Paragraphs>
  <Slides>22</Slides>
  <Notes>1</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Ticking clock design template</vt:lpstr>
      <vt:lpstr>Trainingsanleitung   „pumpup your life“</vt:lpstr>
      <vt:lpstr>Übungen mit dem Körpergewicht im  Ausdauer-und Kraftausdauerbereich </vt:lpstr>
      <vt:lpstr>1) Ausdauer (A1,A2,A3,A4)</vt:lpstr>
      <vt:lpstr>2) Kraftausdauer</vt:lpstr>
      <vt:lpstr>PowerPoint-Präsentation</vt:lpstr>
      <vt:lpstr>PowerPoint-Präsentation</vt:lpstr>
      <vt:lpstr>PowerPoint-Präsentation</vt:lpstr>
      <vt:lpstr>PowerPoint-Präsentation</vt:lpstr>
      <vt:lpstr>F r e i e  Ü b u n g s b l ö c k 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Trainingsanleitung   „pumpUP your life“</dc:title>
  <dc:creator>Finca</dc:creator>
  <cp:lastModifiedBy>Finca</cp:lastModifiedBy>
  <cp:revision>80</cp:revision>
  <dcterms:created xsi:type="dcterms:W3CDTF">2013-03-28T16:30:02Z</dcterms:created>
  <dcterms:modified xsi:type="dcterms:W3CDTF">2013-09-08T11:23:52Z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TC011594421031</vt:lpwstr>
  </property>
</Properties>
</file>